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266" r:id="rId3"/>
    <p:sldId id="301" r:id="rId4"/>
    <p:sldId id="286" r:id="rId5"/>
    <p:sldId id="272" r:id="rId6"/>
    <p:sldId id="289" r:id="rId7"/>
    <p:sldId id="293" r:id="rId8"/>
    <p:sldId id="298" r:id="rId9"/>
    <p:sldId id="302" r:id="rId10"/>
    <p:sldId id="304" r:id="rId11"/>
    <p:sldId id="305" r:id="rId12"/>
    <p:sldId id="3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snapToGrid="0" showGuides="1">
      <p:cViewPr varScale="1">
        <p:scale>
          <a:sx n="111" d="100"/>
          <a:sy n="111" d="100"/>
        </p:scale>
        <p:origin x="456" y="78"/>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10/18/2024</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10/18/2024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my distinct pleasure to welcome you all to the </a:t>
            </a:r>
            <a:r>
              <a:rPr lang="en-US" i="1" dirty="0"/>
              <a:t>Ways of Involving the Industry in the Education Process</a:t>
            </a:r>
            <a:r>
              <a:rPr lang="en-US" dirty="0"/>
              <a:t> workshop, here at Tbilisi State University. We are gathered today with a shared purpose: to explore and strengthen the critical relationship between industry and education.</a:t>
            </a:r>
          </a:p>
          <a:p>
            <a:r>
              <a:rPr lang="en-US" dirty="0"/>
              <a:t>The primary goal of this workshop is to foster a deeper understanding of how we can bridge the gap between academia and industry to benefit our students, educational institutions, and society as a whole. We aim to examine how collaborative efforts can reshape curricula, influence pedagogical approaches, and drive forward innovation in both educational and professional landscapes.</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a:t>
            </a:fld>
            <a:endParaRPr lang="en-US" dirty="0"/>
          </a:p>
        </p:txBody>
      </p:sp>
    </p:spTree>
    <p:extLst>
      <p:ext uri="{BB962C8B-B14F-4D97-AF65-F5344CB8AC3E}">
        <p14:creationId xmlns:p14="http://schemas.microsoft.com/office/powerpoint/2010/main" val="320737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before us is significant but exciting. Through deeper industry involvement, we have the power to transform education in ways that can make a real difference in the lives of students and the success of our industries. Let’s make today a turning point in our ongoing efforts to build a more responsive, future-oriented educational system.</a:t>
            </a:r>
          </a:p>
          <a:p>
            <a:r>
              <a:rPr lang="en-US" dirty="0"/>
              <a:t>Thank you all for being here, and I look forward to a productive day of collaboration, ideas, and innovation.</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12</a:t>
            </a:fld>
            <a:endParaRPr lang="en-US" dirty="0"/>
          </a:p>
        </p:txBody>
      </p:sp>
    </p:spTree>
    <p:extLst>
      <p:ext uri="{BB962C8B-B14F-4D97-AF65-F5344CB8AC3E}">
        <p14:creationId xmlns:p14="http://schemas.microsoft.com/office/powerpoint/2010/main" val="64015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a:t>
            </a:fld>
            <a:endParaRPr lang="en-US" dirty="0"/>
          </a:p>
        </p:txBody>
      </p:sp>
    </p:spTree>
    <p:extLst>
      <p:ext uri="{BB962C8B-B14F-4D97-AF65-F5344CB8AC3E}">
        <p14:creationId xmlns:p14="http://schemas.microsoft.com/office/powerpoint/2010/main" val="219971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discussions today will focus on three central objectives:</a:t>
            </a:r>
          </a:p>
          <a:p>
            <a:r>
              <a:rPr lang="en-US" b="1" dirty="0"/>
              <a:t>To identify successful models of collaboration</a:t>
            </a:r>
            <a:r>
              <a:rPr lang="en-US" dirty="0"/>
              <a:t> between universities and industries that are already yielding tangible results, in the form of curriculum enhancements, student employability, and knowledge transfer.</a:t>
            </a:r>
          </a:p>
          <a:p>
            <a:r>
              <a:rPr lang="en-US" b="1" dirty="0"/>
              <a:t>To explore practical strategies for integrating industry involvement into educational programs</a:t>
            </a:r>
            <a:r>
              <a:rPr lang="en-US" dirty="0"/>
              <a:t>, ensuring that the skills students acquire align closely with the rapidly changing demands of the workforce.</a:t>
            </a:r>
          </a:p>
          <a:p>
            <a:r>
              <a:rPr lang="en-US" b="1" dirty="0"/>
              <a:t>To lay the groundwork for long-term partnerships</a:t>
            </a:r>
            <a:r>
              <a:rPr lang="en-US" dirty="0"/>
              <a:t>, facilitating ongoing dialogue and joint initiatives that drive innovation and economic growth while also preparing the next generation of leaders and thinkers.</a:t>
            </a:r>
          </a:p>
          <a:p>
            <a:r>
              <a:rPr lang="en-US" dirty="0"/>
              <a:t>Through panel discussions, presentations, and networking opportunities, we hope to emerge with actionable ideas that we can implement within our own institutions and organizations.</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3</a:t>
            </a:fld>
            <a:endParaRPr lang="en-US" dirty="0"/>
          </a:p>
        </p:txBody>
      </p:sp>
    </p:spTree>
    <p:extLst>
      <p:ext uri="{BB962C8B-B14F-4D97-AF65-F5344CB8AC3E}">
        <p14:creationId xmlns:p14="http://schemas.microsoft.com/office/powerpoint/2010/main" val="421371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gap between academic knowledge and real-world practice can be closed when industries are deeply involved in shaping education</a:t>
            </a:r>
          </a:p>
          <a:p>
            <a:r>
              <a:rPr lang="en-US" dirty="0"/>
              <a:t>Industry engagement provides students with hands-on learning that bridges the gap between theory and practice.</a:t>
            </a:r>
          </a:p>
          <a:p>
            <a:r>
              <a:rPr lang="en-US" dirty="0"/>
              <a:t>By aligning with industry, universities can ensure their programs remain relevant and responsive to future trends.</a:t>
            </a:r>
          </a:p>
          <a:p>
            <a:r>
              <a:rPr lang="en-US" b="1" dirty="0"/>
              <a:t>For students</a:t>
            </a:r>
            <a:r>
              <a:rPr lang="en-US" dirty="0"/>
              <a:t>, it means more relevant, hands-on learning experiences that translate directly into employability. It ensures they are not just academically prepared but also ready to hit the ground running when they enter the </a:t>
            </a:r>
            <a:r>
              <a:rPr lang="en-US" dirty="0" err="1"/>
              <a:t>workforce.</a:t>
            </a:r>
            <a:r>
              <a:rPr lang="en-US" b="1" dirty="0" err="1"/>
              <a:t>For</a:t>
            </a:r>
            <a:r>
              <a:rPr lang="en-US" b="1" dirty="0"/>
              <a:t> universities</a:t>
            </a:r>
            <a:r>
              <a:rPr lang="en-US" dirty="0"/>
              <a:t>, it provides valuable insights into industry standards, allowing us to evolve our curricula to meet the practical needs of employers.</a:t>
            </a:r>
          </a:p>
        </p:txBody>
      </p:sp>
      <p:sp>
        <p:nvSpPr>
          <p:cNvPr id="4" name="Slide Number Placeholder 3"/>
          <p:cNvSpPr>
            <a:spLocks noGrp="1"/>
          </p:cNvSpPr>
          <p:nvPr>
            <p:ph type="sldNum" sz="quarter" idx="5"/>
          </p:nvPr>
        </p:nvSpPr>
        <p:spPr/>
        <p:txBody>
          <a:bodyPr/>
          <a:lstStyle/>
          <a:p>
            <a:fld id="{6DC51814-3B91-4036-94D2-3977634EE214}" type="slidenum">
              <a:rPr lang="en-US" smtClean="0"/>
              <a:t>4</a:t>
            </a:fld>
            <a:endParaRPr lang="en-US" dirty="0"/>
          </a:p>
        </p:txBody>
      </p:sp>
    </p:spTree>
    <p:extLst>
      <p:ext uri="{BB962C8B-B14F-4D97-AF65-F5344CB8AC3E}">
        <p14:creationId xmlns:p14="http://schemas.microsoft.com/office/powerpoint/2010/main" val="311401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Industries are increasingly recognizing the value of engaging with academia—not only to ensure that graduates possess the skills and knowledge necessary to thrive in the workplace, but also to fuel innovation. By working together, we can design programs that respond to the latest industry trends, anticipate future needs, and ensure that students are equipped with both technical expertise and the critical soft skills required in today’s global 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Industries gain from partnerships with universities by securing a pipeline of talent and innovation</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5</a:t>
            </a:fld>
            <a:endParaRPr lang="en-US" dirty="0"/>
          </a:p>
        </p:txBody>
      </p:sp>
    </p:spTree>
    <p:extLst>
      <p:ext uri="{BB962C8B-B14F-4D97-AF65-F5344CB8AC3E}">
        <p14:creationId xmlns:p14="http://schemas.microsoft.com/office/powerpoint/2010/main" val="88762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more than ever, the world is moving at a remarkable pace, driven by technological advancements, global competition, and shifts in how we work and live. The traditional model of education, where students learn in isolation from real-world industry challenges, is no longer sufficient.</a:t>
            </a:r>
            <a:br>
              <a:rPr lang="en-US" dirty="0"/>
            </a:br>
            <a:r>
              <a:rPr lang="en-US" dirty="0"/>
              <a:t>I encourage all of you to share your insights, explore opportunities for collaboration, and help shape the future of education together.</a:t>
            </a:r>
          </a:p>
        </p:txBody>
      </p:sp>
      <p:sp>
        <p:nvSpPr>
          <p:cNvPr id="4" name="Slide Number Placeholder 3"/>
          <p:cNvSpPr>
            <a:spLocks noGrp="1"/>
          </p:cNvSpPr>
          <p:nvPr>
            <p:ph type="sldNum" sz="quarter" idx="5"/>
          </p:nvPr>
        </p:nvSpPr>
        <p:spPr/>
        <p:txBody>
          <a:bodyPr/>
          <a:lstStyle/>
          <a:p>
            <a:fld id="{6DC51814-3B91-4036-94D2-3977634EE214}" type="slidenum">
              <a:rPr lang="en-US" smtClean="0"/>
              <a:t>6</a:t>
            </a:fld>
            <a:endParaRPr lang="en-US" dirty="0"/>
          </a:p>
        </p:txBody>
      </p:sp>
    </p:spTree>
    <p:extLst>
      <p:ext uri="{BB962C8B-B14F-4D97-AF65-F5344CB8AC3E}">
        <p14:creationId xmlns:p14="http://schemas.microsoft.com/office/powerpoint/2010/main" val="386937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workshop today is designed to explore these synergies and identify how we can embed industry participation into the very fabric of education, from curriculum design to experiential learning opportunities like internships, joint research projects, and more.</a:t>
            </a:r>
          </a:p>
          <a:p>
            <a:r>
              <a:rPr lang="en-US" dirty="0"/>
              <a:t>As we proceed through today’s sessions, I encourage you to engage actively, share your insights, and consider how we can turn these discussions into lasting collaborations that truly benefit all stakeholders—academia, industry, and above all, our students.</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7</a:t>
            </a:fld>
            <a:endParaRPr lang="en-US" dirty="0"/>
          </a:p>
        </p:txBody>
      </p:sp>
    </p:spTree>
    <p:extLst>
      <p:ext uri="{BB962C8B-B14F-4D97-AF65-F5344CB8AC3E}">
        <p14:creationId xmlns:p14="http://schemas.microsoft.com/office/powerpoint/2010/main" val="1327673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TSU, we have firsthand experience in forging strong ties with industry. A few years ago, we recognized that for our programs to stay competitive and globally recognized, we needed to invite industry leaders to the table. This led to the establishment of our Industrial Advisory Board, where companies like [Company Names] began playing an active role in shaping our curricula</a:t>
            </a:r>
          </a:p>
          <a:p>
            <a:r>
              <a:rPr lang="en-US" dirty="0"/>
              <a:t>Our Industrial Advisory Board helped us align our programs with the needs of the labor market. Industry representatives provided crucial insights on skills gaps and technology trends, allowing us to adapt our curricula. For example, our software engineering programs now emphasize emerging technologies like AI and cybersecurity, areas that industry identified as high-demand</a:t>
            </a:r>
          </a:p>
        </p:txBody>
      </p:sp>
      <p:sp>
        <p:nvSpPr>
          <p:cNvPr id="4" name="Slide Number Placeholder 3"/>
          <p:cNvSpPr>
            <a:spLocks noGrp="1"/>
          </p:cNvSpPr>
          <p:nvPr>
            <p:ph type="sldNum" sz="quarter" idx="5"/>
          </p:nvPr>
        </p:nvSpPr>
        <p:spPr/>
        <p:txBody>
          <a:bodyPr/>
          <a:lstStyle/>
          <a:p>
            <a:fld id="{6DC51814-3B91-4036-94D2-3977634EE214}" type="slidenum">
              <a:rPr lang="en-US" smtClean="0"/>
              <a:t>10</a:t>
            </a:fld>
            <a:endParaRPr lang="en-US" dirty="0"/>
          </a:p>
        </p:txBody>
      </p:sp>
    </p:spTree>
    <p:extLst>
      <p:ext uri="{BB962C8B-B14F-4D97-AF65-F5344CB8AC3E}">
        <p14:creationId xmlns:p14="http://schemas.microsoft.com/office/powerpoint/2010/main" val="424108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lessons from our experience was the need for continuous, open dialogue between academia and industry. The involvement of industry experts not only contributed to our ABET accreditation but also ensured that our students were ready to enter a rapidly changing workforce</a:t>
            </a:r>
            <a:br>
              <a:rPr lang="en-US" dirty="0"/>
            </a:br>
            <a:r>
              <a:rPr lang="en-US" dirty="0"/>
              <a:t>By creating formal partnerships with industry and introducing committees for accreditation, we’ve been able to build programs that not only meet international standards but also produce graduates who are truly workforce-ready</a:t>
            </a:r>
          </a:p>
        </p:txBody>
      </p:sp>
      <p:sp>
        <p:nvSpPr>
          <p:cNvPr id="4" name="Slide Number Placeholder 3"/>
          <p:cNvSpPr>
            <a:spLocks noGrp="1"/>
          </p:cNvSpPr>
          <p:nvPr>
            <p:ph type="sldNum" sz="quarter" idx="5"/>
          </p:nvPr>
        </p:nvSpPr>
        <p:spPr/>
        <p:txBody>
          <a:bodyPr/>
          <a:lstStyle/>
          <a:p>
            <a:fld id="{6DC51814-3B91-4036-94D2-3977634EE214}" type="slidenum">
              <a:rPr lang="en-US" smtClean="0"/>
              <a:t>11</a:t>
            </a:fld>
            <a:endParaRPr lang="en-US" dirty="0"/>
          </a:p>
        </p:txBody>
      </p:sp>
    </p:spTree>
    <p:extLst>
      <p:ext uri="{BB962C8B-B14F-4D97-AF65-F5344CB8AC3E}">
        <p14:creationId xmlns:p14="http://schemas.microsoft.com/office/powerpoint/2010/main" val="289308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3.xml"/><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43.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1A353-522E-4051-A8D6-B3553C464263}"/>
              </a:ext>
            </a:extLst>
          </p:cNvPr>
          <p:cNvPicPr>
            <a:picLocks noChangeAspect="1"/>
          </p:cNvPicPr>
          <p:nvPr/>
        </p:nvPicPr>
        <p:blipFill>
          <a:blip r:embed="rId3"/>
          <a:stretch>
            <a:fillRect/>
          </a:stretch>
        </p:blipFill>
        <p:spPr>
          <a:xfrm>
            <a:off x="1" y="3116846"/>
            <a:ext cx="6171896" cy="3741153"/>
          </a:xfrm>
          <a:prstGeom prst="rect">
            <a:avLst/>
          </a:prstGeom>
        </p:spPr>
      </p:pic>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6248085" y="3226280"/>
            <a:ext cx="5645809" cy="1504073"/>
          </a:xfrm>
        </p:spPr>
        <p:txBody>
          <a:bodyPr>
            <a:normAutofit/>
          </a:bodyPr>
          <a:lstStyle/>
          <a:p>
            <a:pPr algn="ctr"/>
            <a:r>
              <a:rPr lang="ka-GE" sz="3200" b="0" dirty="0"/>
              <a:t>ინდუსტრიის საგანმანათლებლო პროცესში ჩართვის გზები</a:t>
            </a:r>
            <a:endParaRPr lang="en-US" sz="3200" dirty="0"/>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6810734" y="5030554"/>
            <a:ext cx="5083160" cy="1352993"/>
          </a:xfrm>
        </p:spPr>
        <p:txBody>
          <a:bodyPr>
            <a:normAutofit/>
          </a:bodyPr>
          <a:lstStyle/>
          <a:p>
            <a:pPr algn="ctr"/>
            <a:r>
              <a:rPr lang="ka-GE" dirty="0"/>
              <a:t>მაგდა ცინცაძე, პროფესორი</a:t>
            </a:r>
            <a:r>
              <a:rPr lang="en-US" dirty="0"/>
              <a:t>, </a:t>
            </a:r>
            <a:r>
              <a:rPr lang="ka-GE" dirty="0"/>
              <a:t>თსუ</a:t>
            </a:r>
          </a:p>
          <a:p>
            <a:pPr algn="ctr"/>
            <a:r>
              <a:rPr lang="en-US" dirty="0"/>
              <a:t>Magda </a:t>
            </a:r>
            <a:r>
              <a:rPr lang="en-US" dirty="0" err="1"/>
              <a:t>Tsintsadze</a:t>
            </a:r>
            <a:r>
              <a:rPr lang="en-US" dirty="0"/>
              <a:t>, Professor, TSU</a:t>
            </a:r>
          </a:p>
        </p:txBody>
      </p:sp>
      <p:pic>
        <p:nvPicPr>
          <p:cNvPr id="7" name="Picture 6">
            <a:extLst>
              <a:ext uri="{FF2B5EF4-FFF2-40B4-BE49-F238E27FC236}">
                <a16:creationId xmlns:a16="http://schemas.microsoft.com/office/drawing/2014/main" id="{B03097CC-831B-4724-B3C2-3680CF1AF17C}"/>
              </a:ext>
            </a:extLst>
          </p:cNvPr>
          <p:cNvPicPr>
            <a:picLocks noChangeAspect="1"/>
          </p:cNvPicPr>
          <p:nvPr/>
        </p:nvPicPr>
        <p:blipFill>
          <a:blip r:embed="rId4"/>
          <a:stretch>
            <a:fillRect/>
          </a:stretch>
        </p:blipFill>
        <p:spPr>
          <a:xfrm>
            <a:off x="0" y="0"/>
            <a:ext cx="12192000" cy="3116846"/>
          </a:xfrm>
          <a:prstGeom prst="rect">
            <a:avLst/>
          </a:prstGeom>
        </p:spPr>
      </p:pic>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60B770E-507E-4361-9D91-5007702BFC32}"/>
              </a:ext>
            </a:extLst>
          </p:cNvPr>
          <p:cNvSpPr>
            <a:spLocks noGrp="1"/>
          </p:cNvSpPr>
          <p:nvPr>
            <p:ph type="title" idx="4294967295"/>
          </p:nvPr>
        </p:nvSpPr>
        <p:spPr>
          <a:xfrm>
            <a:off x="419100" y="3584575"/>
            <a:ext cx="5372100"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1000"/>
              </a:spcBef>
              <a:defRPr/>
            </a:pPr>
            <a:r>
              <a:rPr lang="en-US" sz="2400" dirty="0"/>
              <a:t>Creating an Industrial Advisory Board</a:t>
            </a:r>
            <a:endParaRPr kumimoji="0" lang="en-US" sz="2400" b="1" i="0" u="none" strike="noStrike" kern="1200" cap="none" spc="0" normalizeH="0" baseline="0" dirty="0">
              <a:ln>
                <a:noFill/>
              </a:ln>
              <a:solidFill>
                <a:schemeClr val="tx1"/>
              </a:solidFill>
              <a:effectLst/>
              <a:uLnTx/>
              <a:uFillTx/>
              <a:latin typeface="+mj-lt"/>
              <a:ea typeface="+mn-ea"/>
              <a:cs typeface="+mn-cs"/>
            </a:endParaRPr>
          </a:p>
        </p:txBody>
      </p:sp>
      <p:sp>
        <p:nvSpPr>
          <p:cNvPr id="11" name="Text Placeholder 10">
            <a:extLst>
              <a:ext uri="{FF2B5EF4-FFF2-40B4-BE49-F238E27FC236}">
                <a16:creationId xmlns:a16="http://schemas.microsoft.com/office/drawing/2014/main" id="{C6BEE08E-D5C0-42E2-AB73-7CCC07B72E39}"/>
              </a:ext>
            </a:extLst>
          </p:cNvPr>
          <p:cNvSpPr>
            <a:spLocks noGrp="1"/>
          </p:cNvSpPr>
          <p:nvPr>
            <p:ph type="body" sz="quarter" idx="16"/>
          </p:nvPr>
        </p:nvSpPr>
        <p:spPr>
          <a:xfrm>
            <a:off x="5905502" y="432430"/>
            <a:ext cx="5372096" cy="711200"/>
          </a:xfrm>
        </p:spPr>
        <p:txBody>
          <a:bodyPr/>
          <a:lstStyle/>
          <a:p>
            <a:r>
              <a:rPr lang="en-US" dirty="0"/>
              <a:t>TSU’s Experience – Building Industry Partnerships</a:t>
            </a:r>
          </a:p>
        </p:txBody>
      </p:sp>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10</a:t>
            </a:fld>
            <a:endParaRPr lang="en-US" dirty="0"/>
          </a:p>
        </p:txBody>
      </p:sp>
      <p:sp>
        <p:nvSpPr>
          <p:cNvPr id="7" name="Content Placeholder 10">
            <a:extLst>
              <a:ext uri="{FF2B5EF4-FFF2-40B4-BE49-F238E27FC236}">
                <a16:creationId xmlns:a16="http://schemas.microsoft.com/office/drawing/2014/main" id="{0A17CAB2-727C-4122-810F-50EC98E67E04}"/>
              </a:ext>
            </a:extLst>
          </p:cNvPr>
          <p:cNvSpPr txBox="1">
            <a:spLocks/>
          </p:cNvSpPr>
          <p:nvPr/>
        </p:nvSpPr>
        <p:spPr>
          <a:xfrm>
            <a:off x="5905501" y="1523170"/>
            <a:ext cx="4981573" cy="195345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Personal experience establishing an </a:t>
            </a:r>
            <a:r>
              <a:rPr lang="en-US" b="1" dirty="0"/>
              <a:t>Industrial Advisory Board</a:t>
            </a:r>
          </a:p>
          <a:p>
            <a:r>
              <a:rPr lang="en-US" dirty="0"/>
              <a:t>Introducing </a:t>
            </a:r>
            <a:r>
              <a:rPr lang="en-US" b="1" dirty="0"/>
              <a:t>Committees for International ABET Accreditation</a:t>
            </a:r>
          </a:p>
          <a:p>
            <a:r>
              <a:rPr lang="en-US" dirty="0"/>
              <a:t>Outcomes of industry involvement in shaping curricula at TSU</a:t>
            </a:r>
          </a:p>
        </p:txBody>
      </p:sp>
      <p:sp>
        <p:nvSpPr>
          <p:cNvPr id="8" name="Content Placeholder 10">
            <a:extLst>
              <a:ext uri="{FF2B5EF4-FFF2-40B4-BE49-F238E27FC236}">
                <a16:creationId xmlns:a16="http://schemas.microsoft.com/office/drawing/2014/main" id="{DCE509FC-96D6-4F43-A46E-DE6C906C23F4}"/>
              </a:ext>
            </a:extLst>
          </p:cNvPr>
          <p:cNvSpPr txBox="1">
            <a:spLocks/>
          </p:cNvSpPr>
          <p:nvPr/>
        </p:nvSpPr>
        <p:spPr>
          <a:xfrm>
            <a:off x="807801" y="4472115"/>
            <a:ext cx="9094956" cy="195345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TSU partnered with industry leaders to form a board that provides </a:t>
            </a:r>
            <a:r>
              <a:rPr lang="en-US" b="1" dirty="0"/>
              <a:t>continuous feedback</a:t>
            </a:r>
            <a:r>
              <a:rPr lang="en-US" dirty="0"/>
              <a:t> on course content, emerging trends, and workforce needs.</a:t>
            </a:r>
          </a:p>
          <a:p>
            <a:r>
              <a:rPr lang="en-US" dirty="0"/>
              <a:t>The board meets regularly to discuss curriculum updates, industry challenges, and opportunities for student engagement.</a:t>
            </a:r>
          </a:p>
        </p:txBody>
      </p:sp>
      <p:pic>
        <p:nvPicPr>
          <p:cNvPr id="5" name="Picture 4">
            <a:extLst>
              <a:ext uri="{FF2B5EF4-FFF2-40B4-BE49-F238E27FC236}">
                <a16:creationId xmlns:a16="http://schemas.microsoft.com/office/drawing/2014/main" id="{E852DA61-1E64-4A27-B6BA-4E45739A515F}"/>
              </a:ext>
            </a:extLst>
          </p:cNvPr>
          <p:cNvPicPr>
            <a:picLocks noChangeAspect="1"/>
          </p:cNvPicPr>
          <p:nvPr/>
        </p:nvPicPr>
        <p:blipFill>
          <a:blip r:embed="rId3"/>
          <a:stretch>
            <a:fillRect/>
          </a:stretch>
        </p:blipFill>
        <p:spPr>
          <a:xfrm>
            <a:off x="1571850" y="931133"/>
            <a:ext cx="3512135" cy="2477102"/>
          </a:xfrm>
          <a:prstGeom prst="rect">
            <a:avLst/>
          </a:prstGeom>
        </p:spPr>
      </p:pic>
    </p:spTree>
    <p:extLst>
      <p:ext uri="{BB962C8B-B14F-4D97-AF65-F5344CB8AC3E}">
        <p14:creationId xmlns:p14="http://schemas.microsoft.com/office/powerpoint/2010/main" val="261667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1566AF-FC28-4A38-A1B3-2176A6A49120}"/>
              </a:ext>
            </a:extLst>
          </p:cNvPr>
          <p:cNvPicPr>
            <a:picLocks noChangeAspect="1"/>
          </p:cNvPicPr>
          <p:nvPr/>
        </p:nvPicPr>
        <p:blipFill>
          <a:blip r:embed="rId3"/>
          <a:stretch>
            <a:fillRect/>
          </a:stretch>
        </p:blipFill>
        <p:spPr>
          <a:xfrm>
            <a:off x="720795" y="584801"/>
            <a:ext cx="4740613" cy="3099911"/>
          </a:xfrm>
          <a:prstGeom prst="rect">
            <a:avLst/>
          </a:prstGeom>
        </p:spPr>
      </p:pic>
      <p:sp>
        <p:nvSpPr>
          <p:cNvPr id="2" name="Text Placeholder 1">
            <a:extLst>
              <a:ext uri="{FF2B5EF4-FFF2-40B4-BE49-F238E27FC236}">
                <a16:creationId xmlns:a16="http://schemas.microsoft.com/office/drawing/2014/main" id="{22AB87C6-80E6-407B-9FAE-FD7FF04CC760}"/>
              </a:ext>
            </a:extLst>
          </p:cNvPr>
          <p:cNvSpPr>
            <a:spLocks noGrp="1"/>
          </p:cNvSpPr>
          <p:nvPr>
            <p:ph type="body" sz="quarter" idx="15"/>
          </p:nvPr>
        </p:nvSpPr>
        <p:spPr>
          <a:xfrm>
            <a:off x="680448" y="4149192"/>
            <a:ext cx="5372096" cy="711200"/>
          </a:xfrm>
        </p:spPr>
        <p:txBody>
          <a:bodyPr/>
          <a:lstStyle/>
          <a:p>
            <a:r>
              <a:rPr lang="en-US" dirty="0"/>
              <a:t>Key Takeaways from TSU’s Experience</a:t>
            </a:r>
          </a:p>
        </p:txBody>
      </p:sp>
      <p:sp>
        <p:nvSpPr>
          <p:cNvPr id="3" name="Text Placeholder 2">
            <a:extLst>
              <a:ext uri="{FF2B5EF4-FFF2-40B4-BE49-F238E27FC236}">
                <a16:creationId xmlns:a16="http://schemas.microsoft.com/office/drawing/2014/main" id="{B4B82C7F-4646-46CA-B2D9-A816DA0D548D}"/>
              </a:ext>
            </a:extLst>
          </p:cNvPr>
          <p:cNvSpPr>
            <a:spLocks noGrp="1"/>
          </p:cNvSpPr>
          <p:nvPr>
            <p:ph type="body" sz="quarter" idx="16"/>
          </p:nvPr>
        </p:nvSpPr>
        <p:spPr>
          <a:xfrm>
            <a:off x="6730594" y="584801"/>
            <a:ext cx="5372096" cy="711200"/>
          </a:xfrm>
        </p:spPr>
        <p:txBody>
          <a:bodyPr/>
          <a:lstStyle/>
          <a:p>
            <a:r>
              <a:rPr lang="en-US" dirty="0"/>
              <a:t>Lessons Learned and Benefits</a:t>
            </a:r>
          </a:p>
        </p:txBody>
      </p:sp>
      <p:pic>
        <p:nvPicPr>
          <p:cNvPr id="6" name="Picture 5">
            <a:extLst>
              <a:ext uri="{FF2B5EF4-FFF2-40B4-BE49-F238E27FC236}">
                <a16:creationId xmlns:a16="http://schemas.microsoft.com/office/drawing/2014/main" id="{F0F5CBF1-C594-4A5F-9B04-26BF876B37D9}"/>
              </a:ext>
            </a:extLst>
          </p:cNvPr>
          <p:cNvPicPr>
            <a:picLocks noChangeAspect="1"/>
          </p:cNvPicPr>
          <p:nvPr/>
        </p:nvPicPr>
        <p:blipFill>
          <a:blip r:embed="rId4"/>
          <a:stretch>
            <a:fillRect/>
          </a:stretch>
        </p:blipFill>
        <p:spPr>
          <a:xfrm>
            <a:off x="3702049" y="2178530"/>
            <a:ext cx="2552700" cy="2114550"/>
          </a:xfrm>
          <a:prstGeom prst="rect">
            <a:avLst/>
          </a:prstGeom>
        </p:spPr>
      </p:pic>
      <p:sp>
        <p:nvSpPr>
          <p:cNvPr id="8" name="Content Placeholder 10">
            <a:extLst>
              <a:ext uri="{FF2B5EF4-FFF2-40B4-BE49-F238E27FC236}">
                <a16:creationId xmlns:a16="http://schemas.microsoft.com/office/drawing/2014/main" id="{14C9AE08-B3A4-4704-895C-3C870E1BFF33}"/>
              </a:ext>
            </a:extLst>
          </p:cNvPr>
          <p:cNvSpPr txBox="1">
            <a:spLocks/>
          </p:cNvSpPr>
          <p:nvPr/>
        </p:nvSpPr>
        <p:spPr>
          <a:xfrm>
            <a:off x="6925855" y="1731257"/>
            <a:ext cx="5048894" cy="278613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Benefits of industry collaboration:</a:t>
            </a:r>
            <a:r>
              <a:rPr lang="en-US" dirty="0"/>
              <a:t> Enhanced student employability, curriculum relevance, and global recognition.</a:t>
            </a:r>
          </a:p>
          <a:p>
            <a:r>
              <a:rPr lang="en-US" b="1" dirty="0"/>
              <a:t>Challenges overcome:</a:t>
            </a:r>
            <a:r>
              <a:rPr lang="en-US" dirty="0"/>
              <a:t> Coordinating between academia and industry needs, aligning curriculum changes with accreditation requirements.</a:t>
            </a:r>
          </a:p>
          <a:p>
            <a:r>
              <a:rPr lang="en-US" b="1" dirty="0"/>
              <a:t>Long-term impact:</a:t>
            </a:r>
            <a:r>
              <a:rPr lang="en-US" dirty="0"/>
              <a:t> Industry’s sustained involvement ensures that TSU continues to adapt its programs to future workforce needs</a:t>
            </a:r>
          </a:p>
        </p:txBody>
      </p:sp>
      <p:sp>
        <p:nvSpPr>
          <p:cNvPr id="10" name="Content Placeholder 10">
            <a:extLst>
              <a:ext uri="{FF2B5EF4-FFF2-40B4-BE49-F238E27FC236}">
                <a16:creationId xmlns:a16="http://schemas.microsoft.com/office/drawing/2014/main" id="{B54BA198-3F6C-4079-A5A9-8BFF496DB753}"/>
              </a:ext>
            </a:extLst>
          </p:cNvPr>
          <p:cNvSpPr txBox="1">
            <a:spLocks/>
          </p:cNvSpPr>
          <p:nvPr/>
        </p:nvSpPr>
        <p:spPr>
          <a:xfrm>
            <a:off x="1319480" y="4856714"/>
            <a:ext cx="7756425" cy="27861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Collaborative effort:</a:t>
            </a:r>
            <a:r>
              <a:rPr lang="en-US" sz="2000" dirty="0"/>
              <a:t> Success requires buy-in from both academia and industry</a:t>
            </a:r>
          </a:p>
          <a:p>
            <a:r>
              <a:rPr lang="en-US" sz="2000" b="1" dirty="0"/>
              <a:t>Continuous feedback loop:</a:t>
            </a:r>
            <a:r>
              <a:rPr lang="en-US" sz="2000" dirty="0"/>
              <a:t> Industry involvement must be ongoing to keep curricula relevant.</a:t>
            </a:r>
          </a:p>
          <a:p>
            <a:r>
              <a:rPr lang="en-US" sz="2000" b="1" dirty="0"/>
              <a:t>Accreditation as a driver:</a:t>
            </a:r>
            <a:r>
              <a:rPr lang="en-US" sz="2000" dirty="0"/>
              <a:t> International standards like ABET can help structure industry engagement and ensure global competitiveness.</a:t>
            </a:r>
          </a:p>
        </p:txBody>
      </p:sp>
      <p:sp>
        <p:nvSpPr>
          <p:cNvPr id="11" name="Rectangle 2">
            <a:extLst>
              <a:ext uri="{FF2B5EF4-FFF2-40B4-BE49-F238E27FC236}">
                <a16:creationId xmlns:a16="http://schemas.microsoft.com/office/drawing/2014/main" id="{C423171B-0489-42D6-9B97-8EF6A0F46C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Continuous feedback loop:</a:t>
            </a:r>
            <a:r>
              <a:rPr kumimoji="0" lang="en-US" altLang="en-US" sz="1800" b="0" i="0" u="none" strike="noStrike" cap="none" normalizeH="0" baseline="0">
                <a:ln>
                  <a:noFill/>
                </a:ln>
                <a:solidFill>
                  <a:schemeClr val="tx1"/>
                </a:solidFill>
                <a:effectLst/>
                <a:latin typeface="Arial" panose="020B0604020202020204" pitchFamily="34" charset="0"/>
              </a:rPr>
              <a:t> Industry involvement must be ongoing to keep curricula relevant.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0901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1079500" y="2922463"/>
            <a:ext cx="10439400" cy="1175444"/>
          </a:xfrm>
        </p:spPr>
        <p:txBody>
          <a:bodyPr/>
          <a:lstStyle/>
          <a:p>
            <a:r>
              <a:rPr lang="en-US" dirty="0"/>
              <a:t>Thank You!</a:t>
            </a:r>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12</a:t>
            </a:fld>
            <a:endParaRPr lang="en-US" dirty="0"/>
          </a:p>
        </p:txBody>
      </p:sp>
    </p:spTree>
    <p:extLst>
      <p:ext uri="{BB962C8B-B14F-4D97-AF65-F5344CB8AC3E}">
        <p14:creationId xmlns:p14="http://schemas.microsoft.com/office/powerpoint/2010/main" val="19622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p:txBody>
          <a:bodyPr/>
          <a:lstStyle/>
          <a:p>
            <a:r>
              <a:rPr lang="en-US" dirty="0"/>
              <a:t>Content</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p:txBody>
          <a:bodyPr/>
          <a:lstStyle/>
          <a:p>
            <a:r>
              <a:rPr lang="en-US" dirty="0"/>
              <a:t>Brief introduction to the event and participants</a:t>
            </a:r>
            <a:endParaRPr lang="ka-GE" dirty="0"/>
          </a:p>
          <a:p>
            <a:r>
              <a:rPr lang="en-US" dirty="0"/>
              <a:t>Highlight the importance of the gathering</a:t>
            </a:r>
            <a:endParaRPr lang="ka-GE" dirty="0"/>
          </a:p>
          <a:p>
            <a:r>
              <a:rPr lang="en-US" dirty="0"/>
              <a:t>Acknowledge key speakers and industry partners</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2</a:t>
            </a:fld>
            <a:endParaRPr lang="en-US" dirty="0"/>
          </a:p>
        </p:txBody>
      </p:sp>
      <p:pic>
        <p:nvPicPr>
          <p:cNvPr id="5" name="Picture 4">
            <a:extLst>
              <a:ext uri="{FF2B5EF4-FFF2-40B4-BE49-F238E27FC236}">
                <a16:creationId xmlns:a16="http://schemas.microsoft.com/office/drawing/2014/main" id="{62D2BB12-79EE-4ABD-AB64-6B41C2245CB0}"/>
              </a:ext>
            </a:extLst>
          </p:cNvPr>
          <p:cNvPicPr>
            <a:picLocks noChangeAspect="1"/>
          </p:cNvPicPr>
          <p:nvPr/>
        </p:nvPicPr>
        <p:blipFill>
          <a:blip r:embed="rId3"/>
          <a:stretch>
            <a:fillRect/>
          </a:stretch>
        </p:blipFill>
        <p:spPr>
          <a:xfrm>
            <a:off x="1462542" y="997565"/>
            <a:ext cx="4848225" cy="4326910"/>
          </a:xfrm>
          <a:prstGeom prst="rect">
            <a:avLst/>
          </a:prstGeom>
        </p:spPr>
      </p:pic>
    </p:spTree>
    <p:extLst>
      <p:ext uri="{BB962C8B-B14F-4D97-AF65-F5344CB8AC3E}">
        <p14:creationId xmlns:p14="http://schemas.microsoft.com/office/powerpoint/2010/main" val="13003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p:txBody>
          <a:bodyPr/>
          <a:lstStyle/>
          <a:p>
            <a:r>
              <a:rPr lang="en-US" dirty="0"/>
              <a:t>Workshop Goals and Objectives</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p:txBody>
          <a:bodyPr/>
          <a:lstStyle/>
          <a:p>
            <a:r>
              <a:rPr lang="en-US" dirty="0"/>
              <a:t>Identify successful industry-academia collaboration models</a:t>
            </a:r>
          </a:p>
          <a:p>
            <a:r>
              <a:rPr lang="en-US" dirty="0"/>
              <a:t>Explore strategies for integrating industry into education</a:t>
            </a:r>
          </a:p>
          <a:p>
            <a:r>
              <a:rPr lang="en-US" dirty="0"/>
              <a:t>Establish long-term partnerships for innovation and growth</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3</a:t>
            </a:fld>
            <a:endParaRPr lang="en-US" dirty="0"/>
          </a:p>
        </p:txBody>
      </p:sp>
      <p:pic>
        <p:nvPicPr>
          <p:cNvPr id="5" name="Picture 4">
            <a:extLst>
              <a:ext uri="{FF2B5EF4-FFF2-40B4-BE49-F238E27FC236}">
                <a16:creationId xmlns:a16="http://schemas.microsoft.com/office/drawing/2014/main" id="{BE27485E-206C-4546-B397-F5101546CE58}"/>
              </a:ext>
            </a:extLst>
          </p:cNvPr>
          <p:cNvPicPr>
            <a:picLocks noChangeAspect="1"/>
          </p:cNvPicPr>
          <p:nvPr/>
        </p:nvPicPr>
        <p:blipFill>
          <a:blip r:embed="rId3"/>
          <a:stretch>
            <a:fillRect/>
          </a:stretch>
        </p:blipFill>
        <p:spPr>
          <a:xfrm>
            <a:off x="1287358" y="972551"/>
            <a:ext cx="4966459" cy="2990851"/>
          </a:xfrm>
          <a:prstGeom prst="rect">
            <a:avLst/>
          </a:prstGeom>
        </p:spPr>
      </p:pic>
    </p:spTree>
    <p:extLst>
      <p:ext uri="{BB962C8B-B14F-4D97-AF65-F5344CB8AC3E}">
        <p14:creationId xmlns:p14="http://schemas.microsoft.com/office/powerpoint/2010/main" val="142198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r>
              <a:rPr lang="en-US" dirty="0"/>
              <a:t>Why Industry Involvement Matters</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4</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a:t>Benefits to Students</a:t>
            </a:r>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a:xfrm>
            <a:off x="6261797" y="4247320"/>
            <a:ext cx="5487380" cy="1016830"/>
          </a:xfrm>
        </p:spPr>
        <p:txBody>
          <a:bodyPr>
            <a:normAutofit fontScale="92500" lnSpcReduction="10000"/>
          </a:bodyPr>
          <a:lstStyle/>
          <a:p>
            <a:r>
              <a:rPr lang="en-US" dirty="0"/>
              <a:t>Real-world experience through internships and projects</a:t>
            </a:r>
          </a:p>
          <a:p>
            <a:r>
              <a:rPr lang="en-US" dirty="0"/>
              <a:t>Industry-relevant skills make graduates job-ready</a:t>
            </a:r>
          </a:p>
          <a:p>
            <a:r>
              <a:rPr lang="en-US" dirty="0"/>
              <a:t>Exposure to innovation and problem-solving</a:t>
            </a:r>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a:xfrm>
            <a:off x="147190" y="3626141"/>
            <a:ext cx="5582064" cy="518457"/>
          </a:xfrm>
        </p:spPr>
        <p:txBody>
          <a:bodyPr/>
          <a:lstStyle/>
          <a:p>
            <a:r>
              <a:rPr lang="en-US" dirty="0"/>
              <a:t>Academic knowledge and real-world practice</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371476" y="4247320"/>
            <a:ext cx="3277498" cy="1953455"/>
          </a:xfrm>
        </p:spPr>
        <p:txBody>
          <a:bodyPr>
            <a:normAutofit/>
          </a:bodyPr>
          <a:lstStyle/>
          <a:p>
            <a:r>
              <a:rPr lang="en-US" dirty="0"/>
              <a:t>Industries drive technological and economic change</a:t>
            </a:r>
          </a:p>
          <a:p>
            <a:r>
              <a:rPr lang="en-US" dirty="0"/>
              <a:t>Education needs to stay current with industry demands</a:t>
            </a:r>
          </a:p>
          <a:p>
            <a:r>
              <a:rPr lang="en-US" dirty="0"/>
              <a:t>Benefits for students, universities, and industries</a:t>
            </a:r>
          </a:p>
        </p:txBody>
      </p:sp>
      <p:pic>
        <p:nvPicPr>
          <p:cNvPr id="17" name="Picture Placeholder 16">
            <a:extLst>
              <a:ext uri="{FF2B5EF4-FFF2-40B4-BE49-F238E27FC236}">
                <a16:creationId xmlns:a16="http://schemas.microsoft.com/office/drawing/2014/main" id="{38B0024B-0AD8-4DDB-8486-A9BD3A8E9FA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71476" y="1593851"/>
            <a:ext cx="5582064" cy="1929569"/>
          </a:xfrm>
        </p:spPr>
      </p:pic>
      <p:pic>
        <p:nvPicPr>
          <p:cNvPr id="19" name="Picture Placeholder 18">
            <a:extLst>
              <a:ext uri="{FF2B5EF4-FFF2-40B4-BE49-F238E27FC236}">
                <a16:creationId xmlns:a16="http://schemas.microsoft.com/office/drawing/2014/main" id="{18D1195C-D9D4-4994-BAD9-68AA2C2BD35A}"/>
              </a:ext>
              <a:ext uri="{C183D7F6-B498-43B3-948B-1728B52AA6E4}">
                <adec:decorative xmlns:adec="http://schemas.microsoft.com/office/drawing/2017/decorative" val="1"/>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
        <p:nvSpPr>
          <p:cNvPr id="14" name="Text Placeholder 11">
            <a:extLst>
              <a:ext uri="{FF2B5EF4-FFF2-40B4-BE49-F238E27FC236}">
                <a16:creationId xmlns:a16="http://schemas.microsoft.com/office/drawing/2014/main" id="{CDEEA7DE-F335-414D-84D8-95194DC7DB3C}"/>
              </a:ext>
            </a:extLst>
          </p:cNvPr>
          <p:cNvSpPr txBox="1">
            <a:spLocks/>
          </p:cNvSpPr>
          <p:nvPr/>
        </p:nvSpPr>
        <p:spPr>
          <a:xfrm>
            <a:off x="4083830" y="5195173"/>
            <a:ext cx="5630165" cy="51845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Benefits to Universities</a:t>
            </a:r>
          </a:p>
        </p:txBody>
      </p:sp>
      <p:sp>
        <p:nvSpPr>
          <p:cNvPr id="15" name="Content Placeholder 12">
            <a:extLst>
              <a:ext uri="{FF2B5EF4-FFF2-40B4-BE49-F238E27FC236}">
                <a16:creationId xmlns:a16="http://schemas.microsoft.com/office/drawing/2014/main" id="{2A0D6C8E-3983-4E00-A57E-6C9CDC2FC8E8}"/>
              </a:ext>
            </a:extLst>
          </p:cNvPr>
          <p:cNvSpPr txBox="1">
            <a:spLocks/>
          </p:cNvSpPr>
          <p:nvPr/>
        </p:nvSpPr>
        <p:spPr>
          <a:xfrm>
            <a:off x="4930453" y="5721932"/>
            <a:ext cx="5487380" cy="101683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Curriculum tailored to current industry needs</a:t>
            </a:r>
          </a:p>
          <a:p>
            <a:r>
              <a:rPr lang="en-US" dirty="0"/>
              <a:t>Enhanced research opportunities</a:t>
            </a:r>
          </a:p>
          <a:p>
            <a:r>
              <a:rPr lang="en-US" dirty="0"/>
              <a:t>Stronger reputation through successful student outcomes</a:t>
            </a:r>
          </a:p>
        </p:txBody>
      </p:sp>
    </p:spTree>
    <p:extLst>
      <p:ext uri="{BB962C8B-B14F-4D97-AF65-F5344CB8AC3E}">
        <p14:creationId xmlns:p14="http://schemas.microsoft.com/office/powerpoint/2010/main" val="115496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1079500" y="2922463"/>
            <a:ext cx="10439400" cy="1175444"/>
          </a:xfrm>
        </p:spPr>
        <p:txBody>
          <a:bodyPr/>
          <a:lstStyle/>
          <a:p>
            <a:r>
              <a:rPr lang="en-US" dirty="0"/>
              <a:t>Benefits to Industry</a:t>
            </a:r>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5</a:t>
            </a:fld>
            <a:endParaRPr lang="en-US" dirty="0"/>
          </a:p>
        </p:txBody>
      </p:sp>
      <p:pic>
        <p:nvPicPr>
          <p:cNvPr id="8" name="Picture Placeholder 7">
            <a:extLst>
              <a:ext uri="{FF2B5EF4-FFF2-40B4-BE49-F238E27FC236}">
                <a16:creationId xmlns:a16="http://schemas.microsoft.com/office/drawing/2014/main" id="{2DE860BC-070C-49AE-AF30-7F05D59402B6}"/>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371476" y="260351"/>
            <a:ext cx="8729392" cy="2771463"/>
          </a:xfrm>
        </p:spPr>
      </p:pic>
      <p:sp>
        <p:nvSpPr>
          <p:cNvPr id="2" name="Rectangle 1">
            <a:extLst>
              <a:ext uri="{FF2B5EF4-FFF2-40B4-BE49-F238E27FC236}">
                <a16:creationId xmlns:a16="http://schemas.microsoft.com/office/drawing/2014/main" id="{1A3C7E90-DF5C-49AF-A029-2EDA7FE93826}"/>
              </a:ext>
            </a:extLst>
          </p:cNvPr>
          <p:cNvSpPr>
            <a:spLocks noChangeArrowheads="1"/>
          </p:cNvSpPr>
          <p:nvPr/>
        </p:nvSpPr>
        <p:spPr bwMode="auto">
          <a:xfrm rot="10800000" flipV="1">
            <a:off x="3286663" y="4322941"/>
            <a:ext cx="72519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t>Access to a skilled, prepared workforce.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t>Opportunities to collaborate on cutting-edge research.</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t>Contributions to shaping future innovators and leaders </a:t>
            </a:r>
          </a:p>
        </p:txBody>
      </p:sp>
    </p:spTree>
    <p:extLst>
      <p:ext uri="{BB962C8B-B14F-4D97-AF65-F5344CB8AC3E}">
        <p14:creationId xmlns:p14="http://schemas.microsoft.com/office/powerpoint/2010/main" val="346288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60B770E-507E-4361-9D91-5007702BFC32}"/>
              </a:ext>
            </a:extLst>
          </p:cNvPr>
          <p:cNvSpPr>
            <a:spLocks noGrp="1"/>
          </p:cNvSpPr>
          <p:nvPr>
            <p:ph type="title" idx="4294967295"/>
          </p:nvPr>
        </p:nvSpPr>
        <p:spPr>
          <a:xfrm>
            <a:off x="419100" y="3584575"/>
            <a:ext cx="5372100"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1000"/>
              </a:spcBef>
              <a:defRPr/>
            </a:pPr>
            <a:r>
              <a:rPr lang="en-US" sz="2400" dirty="0"/>
              <a:t>Engaging with Industry</a:t>
            </a:r>
            <a:endParaRPr kumimoji="0" lang="en-US" sz="2400" b="1" i="0" u="none" strike="noStrike" kern="1200" cap="none" spc="0" normalizeH="0" baseline="0" dirty="0">
              <a:ln>
                <a:noFill/>
              </a:ln>
              <a:solidFill>
                <a:schemeClr val="tx1"/>
              </a:solidFill>
              <a:effectLst/>
              <a:uLnTx/>
              <a:uFillTx/>
              <a:latin typeface="+mj-lt"/>
              <a:ea typeface="+mn-ea"/>
              <a:cs typeface="+mn-cs"/>
            </a:endParaRPr>
          </a:p>
        </p:txBody>
      </p:sp>
      <p:sp>
        <p:nvSpPr>
          <p:cNvPr id="11" name="Text Placeholder 10">
            <a:extLst>
              <a:ext uri="{FF2B5EF4-FFF2-40B4-BE49-F238E27FC236}">
                <a16:creationId xmlns:a16="http://schemas.microsoft.com/office/drawing/2014/main" id="{C6BEE08E-D5C0-42E2-AB73-7CCC07B72E39}"/>
              </a:ext>
            </a:extLst>
          </p:cNvPr>
          <p:cNvSpPr>
            <a:spLocks noGrp="1"/>
          </p:cNvSpPr>
          <p:nvPr>
            <p:ph type="body" sz="quarter" idx="16"/>
          </p:nvPr>
        </p:nvSpPr>
        <p:spPr>
          <a:xfrm>
            <a:off x="5905502" y="432430"/>
            <a:ext cx="5372096" cy="711200"/>
          </a:xfrm>
        </p:spPr>
        <p:txBody>
          <a:bodyPr/>
          <a:lstStyle/>
          <a:p>
            <a:r>
              <a:rPr lang="en-US" dirty="0"/>
              <a:t>Call to Action</a:t>
            </a:r>
          </a:p>
        </p:txBody>
      </p:sp>
      <p:pic>
        <p:nvPicPr>
          <p:cNvPr id="13" name="Picture Placeholder 12">
            <a:extLst>
              <a:ext uri="{FF2B5EF4-FFF2-40B4-BE49-F238E27FC236}">
                <a16:creationId xmlns:a16="http://schemas.microsoft.com/office/drawing/2014/main" id="{C56F6876-F532-4396-8FC3-BEB43E62652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7700" y="571501"/>
            <a:ext cx="3590926" cy="2566708"/>
          </a:xfrm>
        </p:spPr>
      </p:pic>
      <p:pic>
        <p:nvPicPr>
          <p:cNvPr id="15" name="Picture Placeholder 14">
            <a:extLst>
              <a:ext uri="{FF2B5EF4-FFF2-40B4-BE49-F238E27FC236}">
                <a16:creationId xmlns:a16="http://schemas.microsoft.com/office/drawing/2014/main" id="{95339E7E-14EB-4886-A417-E9C84CA1E342}"/>
              </a:ext>
              <a:ext uri="{C183D7F6-B498-43B3-948B-1728B52AA6E4}">
                <adec:decorative xmlns:adec="http://schemas.microsoft.com/office/drawing/2017/decorative" val="1"/>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8591550" y="4107255"/>
            <a:ext cx="3035295" cy="2179245"/>
          </a:xfrm>
        </p:spPr>
      </p:pic>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6</a:t>
            </a:fld>
            <a:endParaRPr lang="en-US" dirty="0"/>
          </a:p>
        </p:txBody>
      </p:sp>
      <p:sp>
        <p:nvSpPr>
          <p:cNvPr id="7" name="Content Placeholder 10">
            <a:extLst>
              <a:ext uri="{FF2B5EF4-FFF2-40B4-BE49-F238E27FC236}">
                <a16:creationId xmlns:a16="http://schemas.microsoft.com/office/drawing/2014/main" id="{0A17CAB2-727C-4122-810F-50EC98E67E04}"/>
              </a:ext>
            </a:extLst>
          </p:cNvPr>
          <p:cNvSpPr txBox="1">
            <a:spLocks/>
          </p:cNvSpPr>
          <p:nvPr/>
        </p:nvSpPr>
        <p:spPr>
          <a:xfrm>
            <a:off x="5905501" y="1523170"/>
            <a:ext cx="4981573" cy="195345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Open dialogue between academia and industry is essential</a:t>
            </a:r>
          </a:p>
          <a:p>
            <a:r>
              <a:rPr lang="en-US" dirty="0"/>
              <a:t>Encourage active participation in discussions</a:t>
            </a:r>
          </a:p>
          <a:p>
            <a:r>
              <a:rPr lang="en-US" dirty="0"/>
              <a:t>Seek partnerships and practical outcomes</a:t>
            </a:r>
          </a:p>
        </p:txBody>
      </p:sp>
      <p:sp>
        <p:nvSpPr>
          <p:cNvPr id="8" name="Content Placeholder 10">
            <a:extLst>
              <a:ext uri="{FF2B5EF4-FFF2-40B4-BE49-F238E27FC236}">
                <a16:creationId xmlns:a16="http://schemas.microsoft.com/office/drawing/2014/main" id="{DCE509FC-96D6-4F43-A46E-DE6C906C23F4}"/>
              </a:ext>
            </a:extLst>
          </p:cNvPr>
          <p:cNvSpPr txBox="1">
            <a:spLocks/>
          </p:cNvSpPr>
          <p:nvPr/>
        </p:nvSpPr>
        <p:spPr>
          <a:xfrm>
            <a:off x="1352551" y="4472115"/>
            <a:ext cx="6191700" cy="195345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Success stories in industry-academia collaboration</a:t>
            </a:r>
          </a:p>
          <a:p>
            <a:r>
              <a:rPr lang="en-US" dirty="0"/>
              <a:t>Strategies to align curriculum with workforce needs</a:t>
            </a:r>
          </a:p>
          <a:p>
            <a:r>
              <a:rPr lang="en-US" dirty="0"/>
              <a:t>Enhancing student employability through internships and joint projects</a:t>
            </a:r>
          </a:p>
        </p:txBody>
      </p:sp>
    </p:spTree>
    <p:extLst>
      <p:ext uri="{BB962C8B-B14F-4D97-AF65-F5344CB8AC3E}">
        <p14:creationId xmlns:p14="http://schemas.microsoft.com/office/powerpoint/2010/main" val="314967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68246-2496-4F97-8FCA-02252116FF87}"/>
              </a:ext>
            </a:extLst>
          </p:cNvPr>
          <p:cNvSpPr>
            <a:spLocks noGrp="1"/>
          </p:cNvSpPr>
          <p:nvPr>
            <p:ph type="title"/>
          </p:nvPr>
        </p:nvSpPr>
        <p:spPr/>
        <p:txBody>
          <a:bodyPr/>
          <a:lstStyle/>
          <a:p>
            <a:r>
              <a:rPr lang="en-US" dirty="0"/>
              <a:t>Call to Action</a:t>
            </a:r>
          </a:p>
        </p:txBody>
      </p:sp>
      <p:pic>
        <p:nvPicPr>
          <p:cNvPr id="22" name="Picture Placeholder 21">
            <a:extLst>
              <a:ext uri="{FF2B5EF4-FFF2-40B4-BE49-F238E27FC236}">
                <a16:creationId xmlns:a16="http://schemas.microsoft.com/office/drawing/2014/main" id="{0F5C8F58-81B2-4162-9563-70C679CF85F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857" t="-6122" r="-17857" b="-6122"/>
          <a:stretch/>
        </p:blipFill>
        <p:spPr>
          <a:xfrm>
            <a:off x="876300" y="1739900"/>
            <a:ext cx="1689100" cy="1397000"/>
          </a:xfrm>
        </p:spPr>
      </p:pic>
      <p:pic>
        <p:nvPicPr>
          <p:cNvPr id="26" name="Picture Placeholder 25">
            <a:extLst>
              <a:ext uri="{FF2B5EF4-FFF2-40B4-BE49-F238E27FC236}">
                <a16:creationId xmlns:a16="http://schemas.microsoft.com/office/drawing/2014/main" id="{2AD0E03E-80ED-4CBF-B567-3E1EAB01FD41}"/>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8293" t="-6483" r="-18293" b="-6483"/>
          <a:stretch/>
        </p:blipFill>
        <p:spPr>
          <a:xfrm>
            <a:off x="3829813" y="4263232"/>
            <a:ext cx="1689100" cy="1397000"/>
          </a:xfrm>
        </p:spPr>
      </p:pic>
      <p:pic>
        <p:nvPicPr>
          <p:cNvPr id="24" name="Picture Placeholder 23">
            <a:extLst>
              <a:ext uri="{FF2B5EF4-FFF2-40B4-BE49-F238E27FC236}">
                <a16:creationId xmlns:a16="http://schemas.microsoft.com/office/drawing/2014/main" id="{F1E0AF3E-867C-4F0D-8325-9DC9A985B427}"/>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6501" t="-5000" r="-16501" b="-5000"/>
          <a:stretch/>
        </p:blipFill>
        <p:spPr>
          <a:xfrm>
            <a:off x="6744524" y="1739900"/>
            <a:ext cx="1689100" cy="1397000"/>
          </a:xfrm>
        </p:spPr>
      </p:pic>
      <p:pic>
        <p:nvPicPr>
          <p:cNvPr id="28" name="Picture Placeholder 27">
            <a:extLst>
              <a:ext uri="{FF2B5EF4-FFF2-40B4-BE49-F238E27FC236}">
                <a16:creationId xmlns:a16="http://schemas.microsoft.com/office/drawing/2014/main" id="{43BC7054-E269-4210-98F5-65D485066725}"/>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8293" t="-6483" r="-18293" b="-6483"/>
          <a:stretch/>
        </p:blipFill>
        <p:spPr>
          <a:xfrm>
            <a:off x="9659235" y="4263232"/>
            <a:ext cx="1689100" cy="1397000"/>
          </a:xfrm>
        </p:spPr>
      </p:pic>
      <p:sp>
        <p:nvSpPr>
          <p:cNvPr id="11" name="Text Placeholder 10">
            <a:extLst>
              <a:ext uri="{FF2B5EF4-FFF2-40B4-BE49-F238E27FC236}">
                <a16:creationId xmlns:a16="http://schemas.microsoft.com/office/drawing/2014/main" id="{901B6E4D-6942-45C5-99A9-6B769E8902BD}"/>
              </a:ext>
            </a:extLst>
          </p:cNvPr>
          <p:cNvSpPr>
            <a:spLocks noGrp="1"/>
          </p:cNvSpPr>
          <p:nvPr>
            <p:ph type="body" sz="quarter" idx="18"/>
          </p:nvPr>
        </p:nvSpPr>
        <p:spPr/>
        <p:txBody>
          <a:bodyPr/>
          <a:lstStyle/>
          <a:p>
            <a:r>
              <a:rPr lang="en-US" dirty="0"/>
              <a:t>Open dialogue between academia and industry is essential</a:t>
            </a:r>
          </a:p>
        </p:txBody>
      </p:sp>
      <p:sp>
        <p:nvSpPr>
          <p:cNvPr id="12" name="Text Placeholder 11">
            <a:extLst>
              <a:ext uri="{FF2B5EF4-FFF2-40B4-BE49-F238E27FC236}">
                <a16:creationId xmlns:a16="http://schemas.microsoft.com/office/drawing/2014/main" id="{7D269992-EA9D-41F6-85C3-B78921847100}"/>
              </a:ext>
            </a:extLst>
          </p:cNvPr>
          <p:cNvSpPr>
            <a:spLocks noGrp="1"/>
          </p:cNvSpPr>
          <p:nvPr>
            <p:ph type="body" sz="quarter" idx="19"/>
          </p:nvPr>
        </p:nvSpPr>
        <p:spPr/>
        <p:txBody>
          <a:bodyPr anchor="b"/>
          <a:lstStyle/>
          <a:p>
            <a:r>
              <a:rPr lang="en-US" dirty="0"/>
              <a:t>Encourage active participation in discussions</a:t>
            </a:r>
          </a:p>
        </p:txBody>
      </p:sp>
      <p:sp>
        <p:nvSpPr>
          <p:cNvPr id="13" name="Text Placeholder 12">
            <a:extLst>
              <a:ext uri="{FF2B5EF4-FFF2-40B4-BE49-F238E27FC236}">
                <a16:creationId xmlns:a16="http://schemas.microsoft.com/office/drawing/2014/main" id="{6DFAA7E0-5467-48C2-A0A1-08FFCDD0AB29}"/>
              </a:ext>
            </a:extLst>
          </p:cNvPr>
          <p:cNvSpPr>
            <a:spLocks noGrp="1"/>
          </p:cNvSpPr>
          <p:nvPr>
            <p:ph type="body" sz="quarter" idx="20"/>
          </p:nvPr>
        </p:nvSpPr>
        <p:spPr/>
        <p:txBody>
          <a:bodyPr/>
          <a:lstStyle/>
          <a:p>
            <a:r>
              <a:rPr lang="en-US" dirty="0"/>
              <a:t>Align curriculum with workforce needs</a:t>
            </a:r>
          </a:p>
        </p:txBody>
      </p:sp>
      <p:sp>
        <p:nvSpPr>
          <p:cNvPr id="14" name="Text Placeholder 13">
            <a:extLst>
              <a:ext uri="{FF2B5EF4-FFF2-40B4-BE49-F238E27FC236}">
                <a16:creationId xmlns:a16="http://schemas.microsoft.com/office/drawing/2014/main" id="{26CD0F95-69FE-4CD4-B47D-11711D394220}"/>
              </a:ext>
            </a:extLst>
          </p:cNvPr>
          <p:cNvSpPr>
            <a:spLocks noGrp="1"/>
          </p:cNvSpPr>
          <p:nvPr>
            <p:ph type="body" sz="quarter" idx="21"/>
          </p:nvPr>
        </p:nvSpPr>
        <p:spPr/>
        <p:txBody>
          <a:bodyPr anchor="b"/>
          <a:lstStyle/>
          <a:p>
            <a:r>
              <a:rPr lang="en-US" dirty="0"/>
              <a:t>Enhancing student employability through internships and joint projects</a:t>
            </a:r>
          </a:p>
        </p:txBody>
      </p:sp>
      <p:sp>
        <p:nvSpPr>
          <p:cNvPr id="2" name="Slide Number Placeholder 1">
            <a:extLst>
              <a:ext uri="{FF2B5EF4-FFF2-40B4-BE49-F238E27FC236}">
                <a16:creationId xmlns:a16="http://schemas.microsoft.com/office/drawing/2014/main" id="{7EAB17F8-59B5-4C93-9884-D30446299CA5}"/>
              </a:ext>
            </a:extLst>
          </p:cNvPr>
          <p:cNvSpPr>
            <a:spLocks noGrp="1"/>
          </p:cNvSpPr>
          <p:nvPr>
            <p:ph type="sldNum" sz="quarter" idx="12"/>
          </p:nvPr>
        </p:nvSpPr>
        <p:spPr/>
        <p:txBody>
          <a:bodyPr/>
          <a:lstStyle/>
          <a:p>
            <a:fld id="{03DC2DEF-D2FE-4B45-ABA4-9F153FD1C98A}" type="slidenum">
              <a:rPr lang="en-US" smtClean="0"/>
              <a:t>7</a:t>
            </a:fld>
            <a:endParaRPr lang="en-US" dirty="0"/>
          </a:p>
        </p:txBody>
      </p:sp>
    </p:spTree>
    <p:extLst>
      <p:ext uri="{BB962C8B-B14F-4D97-AF65-F5344CB8AC3E}">
        <p14:creationId xmlns:p14="http://schemas.microsoft.com/office/powerpoint/2010/main" val="116306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E5BC1-257F-4CA0-A14D-8A76F6198211}"/>
              </a:ext>
            </a:extLst>
          </p:cNvPr>
          <p:cNvSpPr>
            <a:spLocks noGrp="1"/>
          </p:cNvSpPr>
          <p:nvPr>
            <p:ph type="title"/>
          </p:nvPr>
        </p:nvSpPr>
        <p:spPr/>
        <p:txBody>
          <a:bodyPr/>
          <a:lstStyle/>
          <a:p>
            <a:r>
              <a:rPr lang="en-US" dirty="0"/>
              <a:t>Speakers and Moderator</a:t>
            </a:r>
          </a:p>
        </p:txBody>
      </p:sp>
      <p:sp>
        <p:nvSpPr>
          <p:cNvPr id="3" name="Slide Number Placeholder 2">
            <a:extLst>
              <a:ext uri="{FF2B5EF4-FFF2-40B4-BE49-F238E27FC236}">
                <a16:creationId xmlns:a16="http://schemas.microsoft.com/office/drawing/2014/main" id="{CE84475F-A218-40AD-91D5-2A42073651D9}"/>
              </a:ext>
            </a:extLst>
          </p:cNvPr>
          <p:cNvSpPr>
            <a:spLocks noGrp="1"/>
          </p:cNvSpPr>
          <p:nvPr>
            <p:ph type="sldNum" sz="quarter" idx="12"/>
          </p:nvPr>
        </p:nvSpPr>
        <p:spPr/>
        <p:txBody>
          <a:bodyPr/>
          <a:lstStyle/>
          <a:p>
            <a:fld id="{03DC2DEF-D2FE-4B45-ABA4-9F153FD1C98A}" type="slidenum">
              <a:rPr lang="en-US" smtClean="0"/>
              <a:t>8</a:t>
            </a:fld>
            <a:endParaRPr lang="en-US" dirty="0"/>
          </a:p>
        </p:txBody>
      </p:sp>
      <p:sp>
        <p:nvSpPr>
          <p:cNvPr id="14" name="Text Placeholder 13">
            <a:extLst>
              <a:ext uri="{FF2B5EF4-FFF2-40B4-BE49-F238E27FC236}">
                <a16:creationId xmlns:a16="http://schemas.microsoft.com/office/drawing/2014/main" id="{32B0CB1D-E6FE-4346-B4DC-C1AC8F0F5CC6}"/>
              </a:ext>
            </a:extLst>
          </p:cNvPr>
          <p:cNvSpPr>
            <a:spLocks noGrp="1"/>
          </p:cNvSpPr>
          <p:nvPr>
            <p:ph type="body" sz="quarter" idx="20"/>
          </p:nvPr>
        </p:nvSpPr>
        <p:spPr/>
        <p:txBody>
          <a:bodyPr/>
          <a:lstStyle/>
          <a:p>
            <a:r>
              <a:rPr lang="en-US" dirty="0"/>
              <a:t>Prof. </a:t>
            </a:r>
            <a:r>
              <a:rPr lang="en-US" dirty="0" err="1"/>
              <a:t>Mahasweta</a:t>
            </a:r>
            <a:r>
              <a:rPr lang="en-US" dirty="0"/>
              <a:t> Sarkar</a:t>
            </a:r>
          </a:p>
        </p:txBody>
      </p:sp>
      <p:sp>
        <p:nvSpPr>
          <p:cNvPr id="18" name="Text Placeholder 17">
            <a:extLst>
              <a:ext uri="{FF2B5EF4-FFF2-40B4-BE49-F238E27FC236}">
                <a16:creationId xmlns:a16="http://schemas.microsoft.com/office/drawing/2014/main" id="{6EBA6953-980C-4C61-AFA3-018201F6E289}"/>
              </a:ext>
            </a:extLst>
          </p:cNvPr>
          <p:cNvSpPr>
            <a:spLocks noGrp="1"/>
          </p:cNvSpPr>
          <p:nvPr>
            <p:ph type="body" sz="quarter" idx="24"/>
          </p:nvPr>
        </p:nvSpPr>
        <p:spPr/>
        <p:txBody>
          <a:bodyPr/>
          <a:lstStyle/>
          <a:p>
            <a:r>
              <a:rPr lang="en-US" dirty="0"/>
              <a:t>SDSU, USA</a:t>
            </a:r>
          </a:p>
        </p:txBody>
      </p:sp>
      <p:sp>
        <p:nvSpPr>
          <p:cNvPr id="19" name="Text Placeholder 18">
            <a:extLst>
              <a:ext uri="{FF2B5EF4-FFF2-40B4-BE49-F238E27FC236}">
                <a16:creationId xmlns:a16="http://schemas.microsoft.com/office/drawing/2014/main" id="{1EA45180-5246-464E-BDD0-2AB792997E91}"/>
              </a:ext>
            </a:extLst>
          </p:cNvPr>
          <p:cNvSpPr>
            <a:spLocks noGrp="1"/>
          </p:cNvSpPr>
          <p:nvPr>
            <p:ph type="body" sz="quarter" idx="25"/>
          </p:nvPr>
        </p:nvSpPr>
        <p:spPr/>
        <p:txBody>
          <a:bodyPr/>
          <a:lstStyle/>
          <a:p>
            <a:r>
              <a:rPr lang="en-US" dirty="0"/>
              <a:t>Prof. Juergen </a:t>
            </a:r>
            <a:r>
              <a:rPr lang="en-US" dirty="0" err="1"/>
              <a:t>Znotka</a:t>
            </a:r>
            <a:endParaRPr lang="en-US" dirty="0"/>
          </a:p>
        </p:txBody>
      </p:sp>
      <p:sp>
        <p:nvSpPr>
          <p:cNvPr id="20" name="Text Placeholder 19">
            <a:extLst>
              <a:ext uri="{FF2B5EF4-FFF2-40B4-BE49-F238E27FC236}">
                <a16:creationId xmlns:a16="http://schemas.microsoft.com/office/drawing/2014/main" id="{7E61202C-1274-459A-A89D-C23AE8A261C7}"/>
              </a:ext>
            </a:extLst>
          </p:cNvPr>
          <p:cNvSpPr>
            <a:spLocks noGrp="1"/>
          </p:cNvSpPr>
          <p:nvPr>
            <p:ph type="body" sz="quarter" idx="26"/>
          </p:nvPr>
        </p:nvSpPr>
        <p:spPr/>
        <p:txBody>
          <a:bodyPr/>
          <a:lstStyle/>
          <a:p>
            <a:r>
              <a:rPr lang="en-US" dirty="0"/>
              <a:t>WH, Germany</a:t>
            </a:r>
          </a:p>
        </p:txBody>
      </p:sp>
      <p:sp>
        <p:nvSpPr>
          <p:cNvPr id="21" name="Text Placeholder 20">
            <a:extLst>
              <a:ext uri="{FF2B5EF4-FFF2-40B4-BE49-F238E27FC236}">
                <a16:creationId xmlns:a16="http://schemas.microsoft.com/office/drawing/2014/main" id="{B7A4F278-30B9-44DC-81DE-0BB8DC7D9B43}"/>
              </a:ext>
            </a:extLst>
          </p:cNvPr>
          <p:cNvSpPr>
            <a:spLocks noGrp="1"/>
          </p:cNvSpPr>
          <p:nvPr>
            <p:ph type="body" sz="quarter" idx="27"/>
          </p:nvPr>
        </p:nvSpPr>
        <p:spPr/>
        <p:txBody>
          <a:bodyPr/>
          <a:lstStyle/>
          <a:p>
            <a:r>
              <a:rPr lang="en-US" dirty="0"/>
              <a:t>Prof. Nazim </a:t>
            </a:r>
            <a:r>
              <a:rPr lang="en-US" dirty="0" err="1"/>
              <a:t>Agoulmine</a:t>
            </a:r>
            <a:endParaRPr lang="en-US" dirty="0"/>
          </a:p>
        </p:txBody>
      </p:sp>
      <p:sp>
        <p:nvSpPr>
          <p:cNvPr id="22" name="Text Placeholder 21">
            <a:extLst>
              <a:ext uri="{FF2B5EF4-FFF2-40B4-BE49-F238E27FC236}">
                <a16:creationId xmlns:a16="http://schemas.microsoft.com/office/drawing/2014/main" id="{6E82B8CE-8692-4360-9A23-C2348C7B858B}"/>
              </a:ext>
            </a:extLst>
          </p:cNvPr>
          <p:cNvSpPr>
            <a:spLocks noGrp="1"/>
          </p:cNvSpPr>
          <p:nvPr>
            <p:ph type="body" sz="quarter" idx="28"/>
          </p:nvPr>
        </p:nvSpPr>
        <p:spPr/>
        <p:txBody>
          <a:bodyPr/>
          <a:lstStyle/>
          <a:p>
            <a:r>
              <a:rPr lang="en-US" dirty="0" err="1"/>
              <a:t>Evry</a:t>
            </a:r>
            <a:r>
              <a:rPr lang="en-US" dirty="0"/>
              <a:t>, France</a:t>
            </a:r>
          </a:p>
        </p:txBody>
      </p:sp>
      <p:sp>
        <p:nvSpPr>
          <p:cNvPr id="23" name="Text Placeholder 22">
            <a:extLst>
              <a:ext uri="{FF2B5EF4-FFF2-40B4-BE49-F238E27FC236}">
                <a16:creationId xmlns:a16="http://schemas.microsoft.com/office/drawing/2014/main" id="{7372C0BC-293C-400A-8073-0246B833FC7B}"/>
              </a:ext>
            </a:extLst>
          </p:cNvPr>
          <p:cNvSpPr>
            <a:spLocks noGrp="1"/>
          </p:cNvSpPr>
          <p:nvPr>
            <p:ph type="body" sz="quarter" idx="29"/>
          </p:nvPr>
        </p:nvSpPr>
        <p:spPr/>
        <p:txBody>
          <a:bodyPr/>
          <a:lstStyle/>
          <a:p>
            <a:r>
              <a:rPr lang="en-US" dirty="0"/>
              <a:t>Prof. Magda </a:t>
            </a:r>
            <a:r>
              <a:rPr lang="en-US" dirty="0" err="1"/>
              <a:t>Tsintsadze</a:t>
            </a:r>
            <a:endParaRPr lang="en-US" dirty="0"/>
          </a:p>
        </p:txBody>
      </p:sp>
      <p:sp>
        <p:nvSpPr>
          <p:cNvPr id="24" name="Text Placeholder 23">
            <a:extLst>
              <a:ext uri="{FF2B5EF4-FFF2-40B4-BE49-F238E27FC236}">
                <a16:creationId xmlns:a16="http://schemas.microsoft.com/office/drawing/2014/main" id="{A7CB8132-D875-4ED5-9967-5C58F21B10E3}"/>
              </a:ext>
            </a:extLst>
          </p:cNvPr>
          <p:cNvSpPr>
            <a:spLocks noGrp="1"/>
          </p:cNvSpPr>
          <p:nvPr>
            <p:ph type="body" sz="quarter" idx="30"/>
          </p:nvPr>
        </p:nvSpPr>
        <p:spPr/>
        <p:txBody>
          <a:bodyPr/>
          <a:lstStyle/>
          <a:p>
            <a:r>
              <a:rPr lang="en-US" dirty="0"/>
              <a:t>TSU, Georgia</a:t>
            </a:r>
          </a:p>
        </p:txBody>
      </p:sp>
      <p:pic>
        <p:nvPicPr>
          <p:cNvPr id="8" name="Picture Placeholder 7">
            <a:extLst>
              <a:ext uri="{FF2B5EF4-FFF2-40B4-BE49-F238E27FC236}">
                <a16:creationId xmlns:a16="http://schemas.microsoft.com/office/drawing/2014/main" id="{5BBD2706-E07A-4BCB-A66D-2C73EF4C5886}"/>
              </a:ext>
            </a:extLst>
          </p:cNvPr>
          <p:cNvPicPr>
            <a:picLocks noGrp="1" noChangeAspect="1"/>
          </p:cNvPicPr>
          <p:nvPr>
            <p:ph type="pic" sz="quarter" idx="13"/>
          </p:nvPr>
        </p:nvPicPr>
        <p:blipFill>
          <a:blip r:embed="rId2"/>
          <a:srcRect t="20648" b="20648"/>
          <a:stretch>
            <a:fillRect/>
          </a:stretch>
        </p:blipFill>
        <p:spPr/>
      </p:pic>
      <p:pic>
        <p:nvPicPr>
          <p:cNvPr id="13" name="Picture Placeholder 12">
            <a:extLst>
              <a:ext uri="{FF2B5EF4-FFF2-40B4-BE49-F238E27FC236}">
                <a16:creationId xmlns:a16="http://schemas.microsoft.com/office/drawing/2014/main" id="{8426F23A-D785-46C1-98E6-FF5D960BE5C1}"/>
              </a:ext>
            </a:extLst>
          </p:cNvPr>
          <p:cNvPicPr>
            <a:picLocks noGrp="1" noChangeAspect="1"/>
          </p:cNvPicPr>
          <p:nvPr>
            <p:ph type="pic" sz="quarter" idx="21"/>
          </p:nvPr>
        </p:nvPicPr>
        <p:blipFill>
          <a:blip r:embed="rId3"/>
          <a:srcRect t="15969" b="15969"/>
          <a:stretch>
            <a:fillRect/>
          </a:stretch>
        </p:blipFill>
        <p:spPr/>
      </p:pic>
      <p:pic>
        <p:nvPicPr>
          <p:cNvPr id="28" name="Picture Placeholder 27">
            <a:extLst>
              <a:ext uri="{FF2B5EF4-FFF2-40B4-BE49-F238E27FC236}">
                <a16:creationId xmlns:a16="http://schemas.microsoft.com/office/drawing/2014/main" id="{B4A830FE-F877-46FF-856F-5941EEC22AC4}"/>
              </a:ext>
            </a:extLst>
          </p:cNvPr>
          <p:cNvPicPr>
            <a:picLocks noGrp="1" noChangeAspect="1"/>
          </p:cNvPicPr>
          <p:nvPr>
            <p:ph type="pic" sz="quarter" idx="22"/>
          </p:nvPr>
        </p:nvPicPr>
        <p:blipFill>
          <a:blip r:embed="rId4"/>
          <a:srcRect t="6150" b="6150"/>
          <a:stretch>
            <a:fillRect/>
          </a:stretch>
        </p:blipFill>
        <p:spPr/>
      </p:pic>
      <p:pic>
        <p:nvPicPr>
          <p:cNvPr id="37" name="Picture Placeholder 36">
            <a:extLst>
              <a:ext uri="{FF2B5EF4-FFF2-40B4-BE49-F238E27FC236}">
                <a16:creationId xmlns:a16="http://schemas.microsoft.com/office/drawing/2014/main" id="{9B2195B3-856B-4875-8982-EB5395412820}"/>
              </a:ext>
            </a:extLst>
          </p:cNvPr>
          <p:cNvPicPr>
            <a:picLocks noGrp="1" noChangeAspect="1"/>
          </p:cNvPicPr>
          <p:nvPr>
            <p:ph type="pic" sz="quarter" idx="23"/>
          </p:nvPr>
        </p:nvPicPr>
        <p:blipFill>
          <a:blip r:embed="rId5"/>
          <a:srcRect t="17176" b="17176"/>
          <a:stretch>
            <a:fillRect/>
          </a:stretch>
        </p:blipFill>
        <p:spPr/>
      </p:pic>
    </p:spTree>
    <p:extLst>
      <p:ext uri="{BB962C8B-B14F-4D97-AF65-F5344CB8AC3E}">
        <p14:creationId xmlns:p14="http://schemas.microsoft.com/office/powerpoint/2010/main" val="297104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CC5F-0016-4235-B31D-86FA8CD96D72}"/>
              </a:ext>
            </a:extLst>
          </p:cNvPr>
          <p:cNvSpPr>
            <a:spLocks noGrp="1"/>
          </p:cNvSpPr>
          <p:nvPr>
            <p:ph type="title"/>
          </p:nvPr>
        </p:nvSpPr>
        <p:spPr/>
        <p:txBody>
          <a:bodyPr/>
          <a:lstStyle/>
          <a:p>
            <a:r>
              <a:rPr lang="en-US" dirty="0"/>
              <a:t>Industry Representatives and Moderator</a:t>
            </a:r>
          </a:p>
        </p:txBody>
      </p:sp>
      <p:sp>
        <p:nvSpPr>
          <p:cNvPr id="3" name="Slide Number Placeholder 2">
            <a:extLst>
              <a:ext uri="{FF2B5EF4-FFF2-40B4-BE49-F238E27FC236}">
                <a16:creationId xmlns:a16="http://schemas.microsoft.com/office/drawing/2014/main" id="{DD42FB1D-4787-43D2-9795-C6E18E48B220}"/>
              </a:ext>
            </a:extLst>
          </p:cNvPr>
          <p:cNvSpPr>
            <a:spLocks noGrp="1"/>
          </p:cNvSpPr>
          <p:nvPr>
            <p:ph type="sldNum" sz="quarter" idx="12"/>
          </p:nvPr>
        </p:nvSpPr>
        <p:spPr/>
        <p:txBody>
          <a:bodyPr/>
          <a:lstStyle/>
          <a:p>
            <a:fld id="{03DC2DEF-D2FE-4B45-ABA4-9F153FD1C98A}" type="slidenum">
              <a:rPr lang="en-US" smtClean="0"/>
              <a:t>9</a:t>
            </a:fld>
            <a:endParaRPr lang="en-US" dirty="0"/>
          </a:p>
        </p:txBody>
      </p:sp>
      <p:pic>
        <p:nvPicPr>
          <p:cNvPr id="21" name="Picture Placeholder 20">
            <a:extLst>
              <a:ext uri="{FF2B5EF4-FFF2-40B4-BE49-F238E27FC236}">
                <a16:creationId xmlns:a16="http://schemas.microsoft.com/office/drawing/2014/main" id="{D95AB169-6D4C-48DD-A614-6282F9ADD0F6}"/>
              </a:ext>
            </a:extLst>
          </p:cNvPr>
          <p:cNvPicPr>
            <a:picLocks noGrp="1" noChangeAspect="1"/>
          </p:cNvPicPr>
          <p:nvPr>
            <p:ph type="pic" sz="quarter" idx="22"/>
          </p:nvPr>
        </p:nvPicPr>
        <p:blipFill>
          <a:blip r:embed="rId2"/>
          <a:srcRect t="15553" b="15553"/>
          <a:stretch>
            <a:fillRect/>
          </a:stretch>
        </p:blipFill>
        <p:spPr>
          <a:xfrm>
            <a:off x="4148904" y="1743967"/>
            <a:ext cx="2015830" cy="1798989"/>
          </a:xfrm>
        </p:spPr>
      </p:pic>
      <p:pic>
        <p:nvPicPr>
          <p:cNvPr id="23" name="Picture Placeholder 22">
            <a:extLst>
              <a:ext uri="{FF2B5EF4-FFF2-40B4-BE49-F238E27FC236}">
                <a16:creationId xmlns:a16="http://schemas.microsoft.com/office/drawing/2014/main" id="{D512D48E-2ECB-476E-8308-33F71FB9C235}"/>
              </a:ext>
            </a:extLst>
          </p:cNvPr>
          <p:cNvPicPr>
            <a:picLocks noGrp="1" noChangeAspect="1"/>
          </p:cNvPicPr>
          <p:nvPr>
            <p:ph type="pic" sz="quarter" idx="23"/>
          </p:nvPr>
        </p:nvPicPr>
        <p:blipFill>
          <a:blip r:embed="rId3"/>
          <a:srcRect t="10758" b="10758"/>
          <a:stretch>
            <a:fillRect/>
          </a:stretch>
        </p:blipFill>
        <p:spPr>
          <a:xfrm>
            <a:off x="8178127" y="1743967"/>
            <a:ext cx="2015830" cy="1798989"/>
          </a:xfrm>
        </p:spPr>
      </p:pic>
      <p:sp>
        <p:nvSpPr>
          <p:cNvPr id="8" name="Text Placeholder 7">
            <a:extLst>
              <a:ext uri="{FF2B5EF4-FFF2-40B4-BE49-F238E27FC236}">
                <a16:creationId xmlns:a16="http://schemas.microsoft.com/office/drawing/2014/main" id="{0EFC582E-6585-4028-8370-8BFDDDD7C377}"/>
              </a:ext>
            </a:extLst>
          </p:cNvPr>
          <p:cNvSpPr>
            <a:spLocks noGrp="1"/>
          </p:cNvSpPr>
          <p:nvPr>
            <p:ph type="body" sz="quarter" idx="20"/>
          </p:nvPr>
        </p:nvSpPr>
        <p:spPr>
          <a:xfrm>
            <a:off x="24789" y="4147864"/>
            <a:ext cx="2085588" cy="666781"/>
          </a:xfrm>
        </p:spPr>
        <p:txBody>
          <a:bodyPr/>
          <a:lstStyle/>
          <a:p>
            <a:r>
              <a:rPr lang="en-US" dirty="0" err="1"/>
              <a:t>Temo</a:t>
            </a:r>
            <a:r>
              <a:rPr lang="en-US" dirty="0"/>
              <a:t> </a:t>
            </a:r>
            <a:r>
              <a:rPr lang="en-US" dirty="0" err="1"/>
              <a:t>Magradze</a:t>
            </a:r>
            <a:endParaRPr lang="en-US" dirty="0"/>
          </a:p>
        </p:txBody>
      </p:sp>
      <p:sp>
        <p:nvSpPr>
          <p:cNvPr id="9" name="Text Placeholder 8">
            <a:extLst>
              <a:ext uri="{FF2B5EF4-FFF2-40B4-BE49-F238E27FC236}">
                <a16:creationId xmlns:a16="http://schemas.microsoft.com/office/drawing/2014/main" id="{239E4CF6-AB9C-43C9-9A3F-0218ED5F08C7}"/>
              </a:ext>
            </a:extLst>
          </p:cNvPr>
          <p:cNvSpPr>
            <a:spLocks noGrp="1"/>
          </p:cNvSpPr>
          <p:nvPr>
            <p:ph type="body" sz="quarter" idx="24"/>
          </p:nvPr>
        </p:nvSpPr>
        <p:spPr>
          <a:xfrm>
            <a:off x="-359305" y="4598542"/>
            <a:ext cx="2686613" cy="666781"/>
          </a:xfrm>
        </p:spPr>
        <p:txBody>
          <a:bodyPr/>
          <a:lstStyle/>
          <a:p>
            <a:r>
              <a:rPr lang="en-US" dirty="0"/>
              <a:t>SWEEFT</a:t>
            </a:r>
          </a:p>
        </p:txBody>
      </p:sp>
      <p:sp>
        <p:nvSpPr>
          <p:cNvPr id="10" name="Text Placeholder 9">
            <a:extLst>
              <a:ext uri="{FF2B5EF4-FFF2-40B4-BE49-F238E27FC236}">
                <a16:creationId xmlns:a16="http://schemas.microsoft.com/office/drawing/2014/main" id="{193F7C65-F62F-4C05-86E9-ECA1C78C2CDE}"/>
              </a:ext>
            </a:extLst>
          </p:cNvPr>
          <p:cNvSpPr>
            <a:spLocks noGrp="1"/>
          </p:cNvSpPr>
          <p:nvPr>
            <p:ph type="body" sz="quarter" idx="25"/>
          </p:nvPr>
        </p:nvSpPr>
        <p:spPr>
          <a:xfrm>
            <a:off x="1820674" y="4138928"/>
            <a:ext cx="2686613" cy="666781"/>
          </a:xfrm>
        </p:spPr>
        <p:txBody>
          <a:bodyPr/>
          <a:lstStyle/>
          <a:p>
            <a:r>
              <a:rPr lang="en-US" dirty="0" err="1"/>
              <a:t>Ketevan</a:t>
            </a:r>
            <a:r>
              <a:rPr lang="en-US" dirty="0"/>
              <a:t> </a:t>
            </a:r>
            <a:r>
              <a:rPr lang="en-US" dirty="0" err="1"/>
              <a:t>Dolakidze</a:t>
            </a:r>
            <a:endParaRPr lang="en-US" dirty="0"/>
          </a:p>
        </p:txBody>
      </p:sp>
      <p:sp>
        <p:nvSpPr>
          <p:cNvPr id="11" name="Text Placeholder 10">
            <a:extLst>
              <a:ext uri="{FF2B5EF4-FFF2-40B4-BE49-F238E27FC236}">
                <a16:creationId xmlns:a16="http://schemas.microsoft.com/office/drawing/2014/main" id="{DD0983EF-78E1-497F-B36E-016008841209}"/>
              </a:ext>
            </a:extLst>
          </p:cNvPr>
          <p:cNvSpPr>
            <a:spLocks noGrp="1"/>
          </p:cNvSpPr>
          <p:nvPr>
            <p:ph type="body" sz="quarter" idx="26"/>
          </p:nvPr>
        </p:nvSpPr>
        <p:spPr>
          <a:xfrm>
            <a:off x="1562660" y="4572444"/>
            <a:ext cx="2686613" cy="666781"/>
          </a:xfrm>
        </p:spPr>
        <p:txBody>
          <a:bodyPr/>
          <a:lstStyle/>
          <a:p>
            <a:r>
              <a:rPr lang="en-US" dirty="0" err="1"/>
              <a:t>Quantori</a:t>
            </a:r>
            <a:endParaRPr lang="en-US" dirty="0"/>
          </a:p>
        </p:txBody>
      </p:sp>
      <p:sp>
        <p:nvSpPr>
          <p:cNvPr id="12" name="Text Placeholder 11">
            <a:extLst>
              <a:ext uri="{FF2B5EF4-FFF2-40B4-BE49-F238E27FC236}">
                <a16:creationId xmlns:a16="http://schemas.microsoft.com/office/drawing/2014/main" id="{5F757467-509F-4471-8FDA-56872B378261}"/>
              </a:ext>
            </a:extLst>
          </p:cNvPr>
          <p:cNvSpPr>
            <a:spLocks noGrp="1"/>
          </p:cNvSpPr>
          <p:nvPr>
            <p:ph type="body" sz="quarter" idx="27"/>
          </p:nvPr>
        </p:nvSpPr>
        <p:spPr>
          <a:xfrm>
            <a:off x="3813512" y="4129992"/>
            <a:ext cx="2686613" cy="666781"/>
          </a:xfrm>
        </p:spPr>
        <p:txBody>
          <a:bodyPr/>
          <a:lstStyle/>
          <a:p>
            <a:r>
              <a:rPr lang="en-US" dirty="0" err="1"/>
              <a:t>Rezo</a:t>
            </a:r>
            <a:r>
              <a:rPr lang="en-US" dirty="0"/>
              <a:t> </a:t>
            </a:r>
            <a:r>
              <a:rPr lang="en-US" dirty="0" err="1"/>
              <a:t>Lomtatidze</a:t>
            </a:r>
            <a:endParaRPr lang="en-US" dirty="0"/>
          </a:p>
        </p:txBody>
      </p:sp>
      <p:sp>
        <p:nvSpPr>
          <p:cNvPr id="13" name="Text Placeholder 12">
            <a:extLst>
              <a:ext uri="{FF2B5EF4-FFF2-40B4-BE49-F238E27FC236}">
                <a16:creationId xmlns:a16="http://schemas.microsoft.com/office/drawing/2014/main" id="{3FCF0AA1-BE2A-4908-BC76-14EBCC631C5E}"/>
              </a:ext>
            </a:extLst>
          </p:cNvPr>
          <p:cNvSpPr>
            <a:spLocks noGrp="1"/>
          </p:cNvSpPr>
          <p:nvPr>
            <p:ph type="body" sz="quarter" idx="28"/>
          </p:nvPr>
        </p:nvSpPr>
        <p:spPr>
          <a:xfrm>
            <a:off x="3648248" y="4545595"/>
            <a:ext cx="2686613" cy="666781"/>
          </a:xfrm>
        </p:spPr>
        <p:txBody>
          <a:bodyPr/>
          <a:lstStyle/>
          <a:p>
            <a:r>
              <a:rPr lang="en-US" dirty="0"/>
              <a:t>SOLVIT</a:t>
            </a:r>
          </a:p>
        </p:txBody>
      </p:sp>
      <p:sp>
        <p:nvSpPr>
          <p:cNvPr id="14" name="Text Placeholder 13">
            <a:extLst>
              <a:ext uri="{FF2B5EF4-FFF2-40B4-BE49-F238E27FC236}">
                <a16:creationId xmlns:a16="http://schemas.microsoft.com/office/drawing/2014/main" id="{2E678214-AC3B-422E-AD6B-53FC79364F3C}"/>
              </a:ext>
            </a:extLst>
          </p:cNvPr>
          <p:cNvSpPr>
            <a:spLocks noGrp="1"/>
          </p:cNvSpPr>
          <p:nvPr>
            <p:ph type="body" sz="quarter" idx="29"/>
          </p:nvPr>
        </p:nvSpPr>
        <p:spPr>
          <a:xfrm>
            <a:off x="7684713" y="4120838"/>
            <a:ext cx="2686613" cy="666781"/>
          </a:xfrm>
        </p:spPr>
        <p:txBody>
          <a:bodyPr/>
          <a:lstStyle/>
          <a:p>
            <a:r>
              <a:rPr lang="en-US" dirty="0"/>
              <a:t>Ina </a:t>
            </a:r>
            <a:r>
              <a:rPr lang="en-US" dirty="0" err="1"/>
              <a:t>Egieva</a:t>
            </a:r>
            <a:endParaRPr lang="en-US" dirty="0"/>
          </a:p>
        </p:txBody>
      </p:sp>
      <p:sp>
        <p:nvSpPr>
          <p:cNvPr id="15" name="Text Placeholder 14">
            <a:extLst>
              <a:ext uri="{FF2B5EF4-FFF2-40B4-BE49-F238E27FC236}">
                <a16:creationId xmlns:a16="http://schemas.microsoft.com/office/drawing/2014/main" id="{FC7713ED-3F16-4180-8D52-618DE3523EE2}"/>
              </a:ext>
            </a:extLst>
          </p:cNvPr>
          <p:cNvSpPr>
            <a:spLocks noGrp="1"/>
          </p:cNvSpPr>
          <p:nvPr>
            <p:ph type="body" sz="quarter" idx="30"/>
          </p:nvPr>
        </p:nvSpPr>
        <p:spPr>
          <a:xfrm>
            <a:off x="7842735" y="4545594"/>
            <a:ext cx="2686613" cy="666781"/>
          </a:xfrm>
        </p:spPr>
        <p:txBody>
          <a:bodyPr/>
          <a:lstStyle/>
          <a:p>
            <a:r>
              <a:rPr lang="en-US" dirty="0" err="1"/>
              <a:t>DataART</a:t>
            </a:r>
            <a:endParaRPr lang="en-US" dirty="0"/>
          </a:p>
        </p:txBody>
      </p:sp>
      <p:pic>
        <p:nvPicPr>
          <p:cNvPr id="27" name="Picture Placeholder 26">
            <a:extLst>
              <a:ext uri="{FF2B5EF4-FFF2-40B4-BE49-F238E27FC236}">
                <a16:creationId xmlns:a16="http://schemas.microsoft.com/office/drawing/2014/main" id="{E97486E2-E505-4176-BAF0-DBC8A648A154}"/>
              </a:ext>
            </a:extLst>
          </p:cNvPr>
          <p:cNvPicPr>
            <a:picLocks noGrp="1" noChangeAspect="1"/>
          </p:cNvPicPr>
          <p:nvPr>
            <p:ph type="pic" sz="quarter" idx="13"/>
          </p:nvPr>
        </p:nvPicPr>
        <p:blipFill>
          <a:blip r:embed="rId4"/>
          <a:srcRect t="11368" b="11368"/>
          <a:stretch>
            <a:fillRect/>
          </a:stretch>
        </p:blipFill>
        <p:spPr>
          <a:xfrm>
            <a:off x="24789" y="1752903"/>
            <a:ext cx="2035061" cy="1816151"/>
          </a:xfrm>
        </p:spPr>
      </p:pic>
      <p:pic>
        <p:nvPicPr>
          <p:cNvPr id="31" name="Picture Placeholder 30">
            <a:extLst>
              <a:ext uri="{FF2B5EF4-FFF2-40B4-BE49-F238E27FC236}">
                <a16:creationId xmlns:a16="http://schemas.microsoft.com/office/drawing/2014/main" id="{C35F8839-2CC1-4D38-9EA7-641E8CF3EB55}"/>
              </a:ext>
            </a:extLst>
          </p:cNvPr>
          <p:cNvPicPr>
            <a:picLocks noGrp="1" noChangeAspect="1"/>
          </p:cNvPicPr>
          <p:nvPr>
            <p:ph type="pic" sz="quarter" idx="21"/>
          </p:nvPr>
        </p:nvPicPr>
        <p:blipFill>
          <a:blip r:embed="rId5"/>
          <a:srcRect t="15476" b="15476"/>
          <a:stretch>
            <a:fillRect/>
          </a:stretch>
        </p:blipFill>
        <p:spPr>
          <a:xfrm>
            <a:off x="2079080" y="1743967"/>
            <a:ext cx="2035060" cy="1816151"/>
          </a:xfrm>
        </p:spPr>
      </p:pic>
      <p:pic>
        <p:nvPicPr>
          <p:cNvPr id="32" name="Picture 2" descr="Nato Chubinidze">
            <a:extLst>
              <a:ext uri="{FF2B5EF4-FFF2-40B4-BE49-F238E27FC236}">
                <a16:creationId xmlns:a16="http://schemas.microsoft.com/office/drawing/2014/main" id="{65BF6FDD-CEEC-4E50-92E3-B5836EBCCB6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140" r="11313"/>
          <a:stretch/>
        </p:blipFill>
        <p:spPr bwMode="auto">
          <a:xfrm>
            <a:off x="6199498" y="1743967"/>
            <a:ext cx="1937168" cy="17991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Placeholder 17">
            <a:extLst>
              <a:ext uri="{FF2B5EF4-FFF2-40B4-BE49-F238E27FC236}">
                <a16:creationId xmlns:a16="http://schemas.microsoft.com/office/drawing/2014/main" id="{26C5B15E-8411-4CAB-BD96-8917F9F0E4EC}"/>
              </a:ext>
            </a:extLst>
          </p:cNvPr>
          <p:cNvPicPr>
            <a:picLocks noChangeAspect="1"/>
          </p:cNvPicPr>
          <p:nvPr/>
        </p:nvPicPr>
        <p:blipFill>
          <a:blip r:embed="rId7"/>
          <a:srcRect t="13549" b="13549"/>
          <a:stretch>
            <a:fillRect/>
          </a:stretch>
        </p:blipFill>
        <p:spPr>
          <a:xfrm>
            <a:off x="10235418" y="1726804"/>
            <a:ext cx="1873004" cy="1816152"/>
          </a:xfrm>
          <a:prstGeom prst="rect">
            <a:avLst/>
          </a:prstGeom>
        </p:spPr>
      </p:pic>
      <p:sp>
        <p:nvSpPr>
          <p:cNvPr id="36" name="Text Placeholder 11">
            <a:extLst>
              <a:ext uri="{FF2B5EF4-FFF2-40B4-BE49-F238E27FC236}">
                <a16:creationId xmlns:a16="http://schemas.microsoft.com/office/drawing/2014/main" id="{41C27BC0-F0BC-4A86-B3E6-AD4C02F34654}"/>
              </a:ext>
            </a:extLst>
          </p:cNvPr>
          <p:cNvSpPr txBox="1">
            <a:spLocks/>
          </p:cNvSpPr>
          <p:nvPr/>
        </p:nvSpPr>
        <p:spPr>
          <a:xfrm>
            <a:off x="5791093" y="4121015"/>
            <a:ext cx="2686613" cy="66678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Nato</a:t>
            </a:r>
            <a:r>
              <a:rPr lang="en-US" dirty="0"/>
              <a:t> </a:t>
            </a:r>
            <a:r>
              <a:rPr lang="en-US" dirty="0" err="1"/>
              <a:t>Chubinidze</a:t>
            </a:r>
            <a:endParaRPr lang="en-US" dirty="0"/>
          </a:p>
        </p:txBody>
      </p:sp>
      <p:sp>
        <p:nvSpPr>
          <p:cNvPr id="37" name="Text Placeholder 13">
            <a:extLst>
              <a:ext uri="{FF2B5EF4-FFF2-40B4-BE49-F238E27FC236}">
                <a16:creationId xmlns:a16="http://schemas.microsoft.com/office/drawing/2014/main" id="{C21CFF6F-2C31-4F89-9410-ED120B0798C3}"/>
              </a:ext>
            </a:extLst>
          </p:cNvPr>
          <p:cNvSpPr txBox="1">
            <a:spLocks/>
          </p:cNvSpPr>
          <p:nvPr/>
        </p:nvSpPr>
        <p:spPr>
          <a:xfrm>
            <a:off x="9907584" y="4066606"/>
            <a:ext cx="2686613" cy="66678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Prof. Manana </a:t>
            </a:r>
            <a:r>
              <a:rPr lang="en-US" dirty="0" err="1"/>
              <a:t>Khachidze</a:t>
            </a:r>
            <a:endParaRPr lang="en-US" dirty="0"/>
          </a:p>
        </p:txBody>
      </p:sp>
      <p:sp>
        <p:nvSpPr>
          <p:cNvPr id="38" name="Text Placeholder 14">
            <a:extLst>
              <a:ext uri="{FF2B5EF4-FFF2-40B4-BE49-F238E27FC236}">
                <a16:creationId xmlns:a16="http://schemas.microsoft.com/office/drawing/2014/main" id="{840164AB-DA6A-4416-AFA9-DB1999957721}"/>
              </a:ext>
            </a:extLst>
          </p:cNvPr>
          <p:cNvSpPr txBox="1">
            <a:spLocks/>
          </p:cNvSpPr>
          <p:nvPr/>
        </p:nvSpPr>
        <p:spPr>
          <a:xfrm>
            <a:off x="5871119" y="4545594"/>
            <a:ext cx="2686613" cy="66678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TSU</a:t>
            </a:r>
          </a:p>
        </p:txBody>
      </p:sp>
      <p:sp>
        <p:nvSpPr>
          <p:cNvPr id="39" name="Text Placeholder 14">
            <a:extLst>
              <a:ext uri="{FF2B5EF4-FFF2-40B4-BE49-F238E27FC236}">
                <a16:creationId xmlns:a16="http://schemas.microsoft.com/office/drawing/2014/main" id="{3C512698-B517-4E56-B19A-A2885D0BE85D}"/>
              </a:ext>
            </a:extLst>
          </p:cNvPr>
          <p:cNvSpPr txBox="1">
            <a:spLocks/>
          </p:cNvSpPr>
          <p:nvPr/>
        </p:nvSpPr>
        <p:spPr>
          <a:xfrm>
            <a:off x="9900342" y="5058156"/>
            <a:ext cx="2686613" cy="66678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TSU</a:t>
            </a:r>
          </a:p>
        </p:txBody>
      </p:sp>
    </p:spTree>
    <p:extLst>
      <p:ext uri="{BB962C8B-B14F-4D97-AF65-F5344CB8AC3E}">
        <p14:creationId xmlns:p14="http://schemas.microsoft.com/office/powerpoint/2010/main" val="3772673435"/>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block presentation</Template>
  <TotalTime>4742</TotalTime>
  <Words>1400</Words>
  <Application>Microsoft Office PowerPoint</Application>
  <PresentationFormat>Widescreen</PresentationFormat>
  <Paragraphs>122</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ინდუსტრიის საგანმანათლებლო პროცესში ჩართვის გზები</vt:lpstr>
      <vt:lpstr>Content</vt:lpstr>
      <vt:lpstr>Workshop Goals and Objectives</vt:lpstr>
      <vt:lpstr>Why Industry Involvement Matters</vt:lpstr>
      <vt:lpstr>Benefits to Industry</vt:lpstr>
      <vt:lpstr>Engaging with Industry</vt:lpstr>
      <vt:lpstr>Call to Action</vt:lpstr>
      <vt:lpstr>Speakers and Moderator</vt:lpstr>
      <vt:lpstr>Industry Representatives and Moderator</vt:lpstr>
      <vt:lpstr>Creating an Industrial Advisory Board</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ინდუსტრიის საგანმანათლებლო პროცესში ჩართვის გზები</dc:title>
  <dc:creator>995577204433</dc:creator>
  <cp:lastModifiedBy>995577204433</cp:lastModifiedBy>
  <cp:revision>2</cp:revision>
  <dcterms:created xsi:type="dcterms:W3CDTF">2024-10-18T05:41:05Z</dcterms:created>
  <dcterms:modified xsi:type="dcterms:W3CDTF">2024-10-21T12:44:03Z</dcterms:modified>
</cp:coreProperties>
</file>